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ink/ink1.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5"/>
  </p:notesMasterIdLst>
  <p:sldIdLst>
    <p:sldId id="256" r:id="rId2"/>
    <p:sldId id="257" r:id="rId3"/>
    <p:sldId id="260" r:id="rId4"/>
    <p:sldId id="261" r:id="rId5"/>
    <p:sldId id="262" r:id="rId6"/>
    <p:sldId id="263" r:id="rId7"/>
    <p:sldId id="291" r:id="rId8"/>
    <p:sldId id="266" r:id="rId9"/>
    <p:sldId id="274" r:id="rId10"/>
    <p:sldId id="267" r:id="rId11"/>
    <p:sldId id="269" r:id="rId12"/>
    <p:sldId id="272" r:id="rId13"/>
    <p:sldId id="281" r:id="rId14"/>
    <p:sldId id="284" r:id="rId15"/>
    <p:sldId id="286" r:id="rId16"/>
    <p:sldId id="287" r:id="rId17"/>
    <p:sldId id="288" r:id="rId18"/>
    <p:sldId id="289" r:id="rId19"/>
    <p:sldId id="290" r:id="rId20"/>
    <p:sldId id="292" r:id="rId21"/>
    <p:sldId id="293" r:id="rId22"/>
    <p:sldId id="299" r:id="rId23"/>
    <p:sldId id="300" r:id="rId24"/>
    <p:sldId id="301" r:id="rId25"/>
    <p:sldId id="302" r:id="rId26"/>
    <p:sldId id="303" r:id="rId27"/>
    <p:sldId id="304" r:id="rId28"/>
    <p:sldId id="305" r:id="rId29"/>
    <p:sldId id="308" r:id="rId30"/>
    <p:sldId id="309" r:id="rId31"/>
    <p:sldId id="310" r:id="rId32"/>
    <p:sldId id="311" r:id="rId33"/>
    <p:sldId id="307" r:id="rId3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006"/>
    <p:restoredTop sz="94833"/>
  </p:normalViewPr>
  <p:slideViewPr>
    <p:cSldViewPr snapToGrid="0" snapToObjects="1">
      <p:cViewPr varScale="1">
        <p:scale>
          <a:sx n="94" d="100"/>
          <a:sy n="94" d="100"/>
        </p:scale>
        <p:origin x="216" y="48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19-11-25T22:29:12.334"/>
    </inkml:context>
    <inkml:brush xml:id="br0">
      <inkml:brushProperty name="width" value="0.05" units="cm"/>
      <inkml:brushProperty name="height" value="0.05" units="cm"/>
      <inkml:brushProperty name="ignorePressure" value="1"/>
    </inkml:brush>
  </inkml:definitions>
  <inkml:trace contextRef="#ctx0" brushRef="#br0">0 0,'0'1831,"0"-1812</inkml:trace>
</inkml:ink>
</file>

<file path=ppt/media/image1.png>
</file>

<file path=ppt/media/image1.tiff>
</file>

<file path=ppt/media/image10.png>
</file>

<file path=ppt/media/image11.tiff>
</file>

<file path=ppt/media/image12.png>
</file>

<file path=ppt/media/image13.png>
</file>

<file path=ppt/media/image14.png>
</file>

<file path=ppt/media/image15.png>
</file>

<file path=ppt/media/image16.png>
</file>

<file path=ppt/media/image17.png>
</file>

<file path=ppt/media/image18.tiff>
</file>

<file path=ppt/media/image19.tiff>
</file>

<file path=ppt/media/image2.tiff>
</file>

<file path=ppt/media/image20.png>
</file>

<file path=ppt/media/image21.png>
</file>

<file path=ppt/media/image22.png>
</file>

<file path=ppt/media/image23.png>
</file>

<file path=ppt/media/image24.png>
</file>

<file path=ppt/media/image25.png>
</file>

<file path=ppt/media/image3.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9501F2-8066-49D9-A55C-A93F133B3B07}" type="datetimeFigureOut">
              <a:rPr lang="en-CA" smtClean="0"/>
              <a:t>2019-11-25</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CC8938-BE9A-4A75-B74A-D7F72102FCB7}" type="slidenum">
              <a:rPr lang="en-CA" smtClean="0"/>
              <a:t>‹#›</a:t>
            </a:fld>
            <a:endParaRPr lang="en-CA"/>
          </a:p>
        </p:txBody>
      </p:sp>
    </p:spTree>
    <p:extLst>
      <p:ext uri="{BB962C8B-B14F-4D97-AF65-F5344CB8AC3E}">
        <p14:creationId xmlns:p14="http://schemas.microsoft.com/office/powerpoint/2010/main" val="27676364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F0CC8938-BE9A-4A75-B74A-D7F72102FCB7}" type="slidenum">
              <a:rPr lang="en-CA" smtClean="0"/>
              <a:t>15</a:t>
            </a:fld>
            <a:endParaRPr lang="en-CA"/>
          </a:p>
        </p:txBody>
      </p:sp>
    </p:spTree>
    <p:extLst>
      <p:ext uri="{BB962C8B-B14F-4D97-AF65-F5344CB8AC3E}">
        <p14:creationId xmlns:p14="http://schemas.microsoft.com/office/powerpoint/2010/main" val="27128337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F0CC8938-BE9A-4A75-B74A-D7F72102FCB7}" type="slidenum">
              <a:rPr lang="en-CA" smtClean="0"/>
              <a:t>16</a:t>
            </a:fld>
            <a:endParaRPr lang="en-CA"/>
          </a:p>
        </p:txBody>
      </p:sp>
    </p:spTree>
    <p:extLst>
      <p:ext uri="{BB962C8B-B14F-4D97-AF65-F5344CB8AC3E}">
        <p14:creationId xmlns:p14="http://schemas.microsoft.com/office/powerpoint/2010/main" val="36809931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F0CC8938-BE9A-4A75-B74A-D7F72102FCB7}" type="slidenum">
              <a:rPr lang="en-CA" smtClean="0"/>
              <a:t>17</a:t>
            </a:fld>
            <a:endParaRPr lang="en-CA"/>
          </a:p>
        </p:txBody>
      </p:sp>
    </p:spTree>
    <p:extLst>
      <p:ext uri="{BB962C8B-B14F-4D97-AF65-F5344CB8AC3E}">
        <p14:creationId xmlns:p14="http://schemas.microsoft.com/office/powerpoint/2010/main" val="41576861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F0CC8938-BE9A-4A75-B74A-D7F72102FCB7}" type="slidenum">
              <a:rPr lang="en-CA" smtClean="0"/>
              <a:t>18</a:t>
            </a:fld>
            <a:endParaRPr lang="en-CA"/>
          </a:p>
        </p:txBody>
      </p:sp>
    </p:spTree>
    <p:extLst>
      <p:ext uri="{BB962C8B-B14F-4D97-AF65-F5344CB8AC3E}">
        <p14:creationId xmlns:p14="http://schemas.microsoft.com/office/powerpoint/2010/main" val="36844608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Streaming computations are treated as a series of deterministic batch computations over small time intervals</a:t>
            </a:r>
          </a:p>
          <a:p>
            <a:endParaRPr lang="en-CA" dirty="0"/>
          </a:p>
        </p:txBody>
      </p:sp>
      <p:sp>
        <p:nvSpPr>
          <p:cNvPr id="4" name="Slide Number Placeholder 3"/>
          <p:cNvSpPr>
            <a:spLocks noGrp="1"/>
          </p:cNvSpPr>
          <p:nvPr>
            <p:ph type="sldNum" sz="quarter" idx="5"/>
          </p:nvPr>
        </p:nvSpPr>
        <p:spPr/>
        <p:txBody>
          <a:bodyPr/>
          <a:lstStyle/>
          <a:p>
            <a:fld id="{F0CC8938-BE9A-4A75-B74A-D7F72102FCB7}" type="slidenum">
              <a:rPr lang="en-CA" smtClean="0"/>
              <a:t>19</a:t>
            </a:fld>
            <a:endParaRPr lang="en-CA"/>
          </a:p>
        </p:txBody>
      </p:sp>
    </p:spTree>
    <p:extLst>
      <p:ext uri="{BB962C8B-B14F-4D97-AF65-F5344CB8AC3E}">
        <p14:creationId xmlns:p14="http://schemas.microsoft.com/office/powerpoint/2010/main" val="34382848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As you can see from above scenarios, spark streaming continuously receives input data stream and uses spark engine to process it to generate output data stream.</a:t>
            </a:r>
            <a:endParaRPr lang="en-US" sz="900" dirty="0"/>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F0CC8938-BE9A-4A75-B74A-D7F72102FCB7}" type="slidenum">
              <a:rPr kumimoji="0" lang="en-CA"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CA"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34404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73CA8-B8BE-B646-BF55-A67290F8199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EF6F3AD-E65E-994C-921A-DD0A64D618A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6DF37B3-D138-8C42-91BC-3131157E18FF}"/>
              </a:ext>
            </a:extLst>
          </p:cNvPr>
          <p:cNvSpPr>
            <a:spLocks noGrp="1"/>
          </p:cNvSpPr>
          <p:nvPr>
            <p:ph type="dt" sz="half" idx="10"/>
          </p:nvPr>
        </p:nvSpPr>
        <p:spPr/>
        <p:txBody>
          <a:bodyPr/>
          <a:lstStyle/>
          <a:p>
            <a:fld id="{1B0F0685-A30D-544A-811D-11C70CA84613}" type="datetimeFigureOut">
              <a:rPr lang="en-US" smtClean="0"/>
              <a:t>11/25/19</a:t>
            </a:fld>
            <a:endParaRPr lang="en-US"/>
          </a:p>
        </p:txBody>
      </p:sp>
      <p:sp>
        <p:nvSpPr>
          <p:cNvPr id="5" name="Footer Placeholder 4">
            <a:extLst>
              <a:ext uri="{FF2B5EF4-FFF2-40B4-BE49-F238E27FC236}">
                <a16:creationId xmlns:a16="http://schemas.microsoft.com/office/drawing/2014/main" id="{1E3E2967-8399-524B-91D4-272E07574FA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8364D11-4089-1141-A8FF-0FA832B32C4F}"/>
              </a:ext>
            </a:extLst>
          </p:cNvPr>
          <p:cNvSpPr>
            <a:spLocks noGrp="1"/>
          </p:cNvSpPr>
          <p:nvPr>
            <p:ph type="sldNum" sz="quarter" idx="12"/>
          </p:nvPr>
        </p:nvSpPr>
        <p:spPr/>
        <p:txBody>
          <a:bodyPr/>
          <a:lstStyle/>
          <a:p>
            <a:fld id="{C58FBB54-16E5-EA40-B250-A310BD38414F}" type="slidenum">
              <a:rPr lang="en-US" smtClean="0"/>
              <a:t>‹#›</a:t>
            </a:fld>
            <a:endParaRPr lang="en-US"/>
          </a:p>
        </p:txBody>
      </p:sp>
    </p:spTree>
    <p:extLst>
      <p:ext uri="{BB962C8B-B14F-4D97-AF65-F5344CB8AC3E}">
        <p14:creationId xmlns:p14="http://schemas.microsoft.com/office/powerpoint/2010/main" val="25175031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384C41-3BA6-2141-9911-2E394319E31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F4FC272-D992-804B-B132-33698F649E0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44E9D7B-CCA7-5548-865F-A4EEC6A828D6}"/>
              </a:ext>
            </a:extLst>
          </p:cNvPr>
          <p:cNvSpPr>
            <a:spLocks noGrp="1"/>
          </p:cNvSpPr>
          <p:nvPr>
            <p:ph type="dt" sz="half" idx="10"/>
          </p:nvPr>
        </p:nvSpPr>
        <p:spPr/>
        <p:txBody>
          <a:bodyPr/>
          <a:lstStyle/>
          <a:p>
            <a:fld id="{1B0F0685-A30D-544A-811D-11C70CA84613}" type="datetimeFigureOut">
              <a:rPr lang="en-US" smtClean="0"/>
              <a:t>11/25/19</a:t>
            </a:fld>
            <a:endParaRPr lang="en-US"/>
          </a:p>
        </p:txBody>
      </p:sp>
      <p:sp>
        <p:nvSpPr>
          <p:cNvPr id="5" name="Footer Placeholder 4">
            <a:extLst>
              <a:ext uri="{FF2B5EF4-FFF2-40B4-BE49-F238E27FC236}">
                <a16:creationId xmlns:a16="http://schemas.microsoft.com/office/drawing/2014/main" id="{B71F3C41-5FB4-1143-9FF6-72563D4D4DD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B63CAC-6B2E-EB49-9B84-B3CA90C71917}"/>
              </a:ext>
            </a:extLst>
          </p:cNvPr>
          <p:cNvSpPr>
            <a:spLocks noGrp="1"/>
          </p:cNvSpPr>
          <p:nvPr>
            <p:ph type="sldNum" sz="quarter" idx="12"/>
          </p:nvPr>
        </p:nvSpPr>
        <p:spPr/>
        <p:txBody>
          <a:bodyPr/>
          <a:lstStyle/>
          <a:p>
            <a:fld id="{C58FBB54-16E5-EA40-B250-A310BD38414F}" type="slidenum">
              <a:rPr lang="en-US" smtClean="0"/>
              <a:t>‹#›</a:t>
            </a:fld>
            <a:endParaRPr lang="en-US"/>
          </a:p>
        </p:txBody>
      </p:sp>
    </p:spTree>
    <p:extLst>
      <p:ext uri="{BB962C8B-B14F-4D97-AF65-F5344CB8AC3E}">
        <p14:creationId xmlns:p14="http://schemas.microsoft.com/office/powerpoint/2010/main" val="30019152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AA147A7-F154-4F48-98F4-B0B1C9FDD6C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AB5B861-8E01-5C4E-B257-CFE7E753601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7B0E0AE-F4E4-3247-94C1-C80338D53D7E}"/>
              </a:ext>
            </a:extLst>
          </p:cNvPr>
          <p:cNvSpPr>
            <a:spLocks noGrp="1"/>
          </p:cNvSpPr>
          <p:nvPr>
            <p:ph type="dt" sz="half" idx="10"/>
          </p:nvPr>
        </p:nvSpPr>
        <p:spPr/>
        <p:txBody>
          <a:bodyPr/>
          <a:lstStyle/>
          <a:p>
            <a:fld id="{1B0F0685-A30D-544A-811D-11C70CA84613}" type="datetimeFigureOut">
              <a:rPr lang="en-US" smtClean="0"/>
              <a:t>11/25/19</a:t>
            </a:fld>
            <a:endParaRPr lang="en-US"/>
          </a:p>
        </p:txBody>
      </p:sp>
      <p:sp>
        <p:nvSpPr>
          <p:cNvPr id="5" name="Footer Placeholder 4">
            <a:extLst>
              <a:ext uri="{FF2B5EF4-FFF2-40B4-BE49-F238E27FC236}">
                <a16:creationId xmlns:a16="http://schemas.microsoft.com/office/drawing/2014/main" id="{15B546D3-316E-DD44-AFC3-27DA55C1755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EC74BD-B71C-9943-ACC5-246A8AF42777}"/>
              </a:ext>
            </a:extLst>
          </p:cNvPr>
          <p:cNvSpPr>
            <a:spLocks noGrp="1"/>
          </p:cNvSpPr>
          <p:nvPr>
            <p:ph type="sldNum" sz="quarter" idx="12"/>
          </p:nvPr>
        </p:nvSpPr>
        <p:spPr/>
        <p:txBody>
          <a:bodyPr/>
          <a:lstStyle/>
          <a:p>
            <a:fld id="{C58FBB54-16E5-EA40-B250-A310BD38414F}" type="slidenum">
              <a:rPr lang="en-US" smtClean="0"/>
              <a:t>‹#›</a:t>
            </a:fld>
            <a:endParaRPr lang="en-US"/>
          </a:p>
        </p:txBody>
      </p:sp>
    </p:spTree>
    <p:extLst>
      <p:ext uri="{BB962C8B-B14F-4D97-AF65-F5344CB8AC3E}">
        <p14:creationId xmlns:p14="http://schemas.microsoft.com/office/powerpoint/2010/main" val="39621262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069582-C463-5A43-BB62-364ACED19CC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E626EE7-5038-DE49-8A5F-3162DD7FED7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69CBD20-8536-B64F-A07F-06983DCBE32D}"/>
              </a:ext>
            </a:extLst>
          </p:cNvPr>
          <p:cNvSpPr>
            <a:spLocks noGrp="1"/>
          </p:cNvSpPr>
          <p:nvPr>
            <p:ph type="dt" sz="half" idx="10"/>
          </p:nvPr>
        </p:nvSpPr>
        <p:spPr/>
        <p:txBody>
          <a:bodyPr/>
          <a:lstStyle/>
          <a:p>
            <a:fld id="{1B0F0685-A30D-544A-811D-11C70CA84613}" type="datetimeFigureOut">
              <a:rPr lang="en-US" smtClean="0"/>
              <a:t>11/25/19</a:t>
            </a:fld>
            <a:endParaRPr lang="en-US"/>
          </a:p>
        </p:txBody>
      </p:sp>
      <p:sp>
        <p:nvSpPr>
          <p:cNvPr id="5" name="Footer Placeholder 4">
            <a:extLst>
              <a:ext uri="{FF2B5EF4-FFF2-40B4-BE49-F238E27FC236}">
                <a16:creationId xmlns:a16="http://schemas.microsoft.com/office/drawing/2014/main" id="{2C76E1D0-3C2C-8247-94DD-874475BDE33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6832EA5-A776-4841-879B-C7F1E8086C69}"/>
              </a:ext>
            </a:extLst>
          </p:cNvPr>
          <p:cNvSpPr>
            <a:spLocks noGrp="1"/>
          </p:cNvSpPr>
          <p:nvPr>
            <p:ph type="sldNum" sz="quarter" idx="12"/>
          </p:nvPr>
        </p:nvSpPr>
        <p:spPr/>
        <p:txBody>
          <a:bodyPr/>
          <a:lstStyle/>
          <a:p>
            <a:fld id="{C58FBB54-16E5-EA40-B250-A310BD38414F}" type="slidenum">
              <a:rPr lang="en-US" smtClean="0"/>
              <a:t>‹#›</a:t>
            </a:fld>
            <a:endParaRPr lang="en-US"/>
          </a:p>
        </p:txBody>
      </p:sp>
    </p:spTree>
    <p:extLst>
      <p:ext uri="{BB962C8B-B14F-4D97-AF65-F5344CB8AC3E}">
        <p14:creationId xmlns:p14="http://schemas.microsoft.com/office/powerpoint/2010/main" val="2919176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831F57-BA74-7A4C-9E54-C07DFF8EB24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006E176-B5A3-0147-AD06-5D4CB60B7C7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9E4A322-E52E-504B-AB1F-5B237BB110C5}"/>
              </a:ext>
            </a:extLst>
          </p:cNvPr>
          <p:cNvSpPr>
            <a:spLocks noGrp="1"/>
          </p:cNvSpPr>
          <p:nvPr>
            <p:ph type="dt" sz="half" idx="10"/>
          </p:nvPr>
        </p:nvSpPr>
        <p:spPr/>
        <p:txBody>
          <a:bodyPr/>
          <a:lstStyle/>
          <a:p>
            <a:fld id="{1B0F0685-A30D-544A-811D-11C70CA84613}" type="datetimeFigureOut">
              <a:rPr lang="en-US" smtClean="0"/>
              <a:t>11/25/19</a:t>
            </a:fld>
            <a:endParaRPr lang="en-US"/>
          </a:p>
        </p:txBody>
      </p:sp>
      <p:sp>
        <p:nvSpPr>
          <p:cNvPr id="5" name="Footer Placeholder 4">
            <a:extLst>
              <a:ext uri="{FF2B5EF4-FFF2-40B4-BE49-F238E27FC236}">
                <a16:creationId xmlns:a16="http://schemas.microsoft.com/office/drawing/2014/main" id="{776051A1-022B-6A4A-B175-FD77FFFCDEB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35BAFA5-5592-C643-8E04-BAFDB9DEF764}"/>
              </a:ext>
            </a:extLst>
          </p:cNvPr>
          <p:cNvSpPr>
            <a:spLocks noGrp="1"/>
          </p:cNvSpPr>
          <p:nvPr>
            <p:ph type="sldNum" sz="quarter" idx="12"/>
          </p:nvPr>
        </p:nvSpPr>
        <p:spPr/>
        <p:txBody>
          <a:bodyPr/>
          <a:lstStyle/>
          <a:p>
            <a:fld id="{C58FBB54-16E5-EA40-B250-A310BD38414F}" type="slidenum">
              <a:rPr lang="en-US" smtClean="0"/>
              <a:t>‹#›</a:t>
            </a:fld>
            <a:endParaRPr lang="en-US"/>
          </a:p>
        </p:txBody>
      </p:sp>
    </p:spTree>
    <p:extLst>
      <p:ext uri="{BB962C8B-B14F-4D97-AF65-F5344CB8AC3E}">
        <p14:creationId xmlns:p14="http://schemas.microsoft.com/office/powerpoint/2010/main" val="32858700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E7A7E0-39BE-124B-9951-F5B33824BDB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0B9E4F4-A31F-FA48-B48B-1B180899500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E8B9348-2F9E-F243-806C-18AD7F085412}"/>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6A48E38-E052-374A-903E-008A7540D7E0}"/>
              </a:ext>
            </a:extLst>
          </p:cNvPr>
          <p:cNvSpPr>
            <a:spLocks noGrp="1"/>
          </p:cNvSpPr>
          <p:nvPr>
            <p:ph type="dt" sz="half" idx="10"/>
          </p:nvPr>
        </p:nvSpPr>
        <p:spPr/>
        <p:txBody>
          <a:bodyPr/>
          <a:lstStyle/>
          <a:p>
            <a:fld id="{1B0F0685-A30D-544A-811D-11C70CA84613}" type="datetimeFigureOut">
              <a:rPr lang="en-US" smtClean="0"/>
              <a:t>11/25/19</a:t>
            </a:fld>
            <a:endParaRPr lang="en-US"/>
          </a:p>
        </p:txBody>
      </p:sp>
      <p:sp>
        <p:nvSpPr>
          <p:cNvPr id="6" name="Footer Placeholder 5">
            <a:extLst>
              <a:ext uri="{FF2B5EF4-FFF2-40B4-BE49-F238E27FC236}">
                <a16:creationId xmlns:a16="http://schemas.microsoft.com/office/drawing/2014/main" id="{D75F9DA7-026C-E949-9E12-8DA440544A5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83F3011-E91B-0F47-B237-55D8CFE7C241}"/>
              </a:ext>
            </a:extLst>
          </p:cNvPr>
          <p:cNvSpPr>
            <a:spLocks noGrp="1"/>
          </p:cNvSpPr>
          <p:nvPr>
            <p:ph type="sldNum" sz="quarter" idx="12"/>
          </p:nvPr>
        </p:nvSpPr>
        <p:spPr/>
        <p:txBody>
          <a:bodyPr/>
          <a:lstStyle/>
          <a:p>
            <a:fld id="{C58FBB54-16E5-EA40-B250-A310BD38414F}" type="slidenum">
              <a:rPr lang="en-US" smtClean="0"/>
              <a:t>‹#›</a:t>
            </a:fld>
            <a:endParaRPr lang="en-US"/>
          </a:p>
        </p:txBody>
      </p:sp>
    </p:spTree>
    <p:extLst>
      <p:ext uri="{BB962C8B-B14F-4D97-AF65-F5344CB8AC3E}">
        <p14:creationId xmlns:p14="http://schemas.microsoft.com/office/powerpoint/2010/main" val="6506910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5DB5B4-97E0-5A42-9AE7-1A38E69340D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969947D-70BE-0940-9588-EFC91891678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3695F26-0092-4D4A-A606-338090EE68A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EDBDE55-2824-254F-94BC-A197D276C71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DF4F54A-BA1E-C142-AD24-F63D917775B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29F051A-ED13-E44F-BFFA-13ADDAD5D3BE}"/>
              </a:ext>
            </a:extLst>
          </p:cNvPr>
          <p:cNvSpPr>
            <a:spLocks noGrp="1"/>
          </p:cNvSpPr>
          <p:nvPr>
            <p:ph type="dt" sz="half" idx="10"/>
          </p:nvPr>
        </p:nvSpPr>
        <p:spPr/>
        <p:txBody>
          <a:bodyPr/>
          <a:lstStyle/>
          <a:p>
            <a:fld id="{1B0F0685-A30D-544A-811D-11C70CA84613}" type="datetimeFigureOut">
              <a:rPr lang="en-US" smtClean="0"/>
              <a:t>11/25/19</a:t>
            </a:fld>
            <a:endParaRPr lang="en-US"/>
          </a:p>
        </p:txBody>
      </p:sp>
      <p:sp>
        <p:nvSpPr>
          <p:cNvPr id="8" name="Footer Placeholder 7">
            <a:extLst>
              <a:ext uri="{FF2B5EF4-FFF2-40B4-BE49-F238E27FC236}">
                <a16:creationId xmlns:a16="http://schemas.microsoft.com/office/drawing/2014/main" id="{4A13659C-F84A-9F45-93BA-7883EEBD27B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708D425-D542-FD4C-9A31-530933FCE6F4}"/>
              </a:ext>
            </a:extLst>
          </p:cNvPr>
          <p:cNvSpPr>
            <a:spLocks noGrp="1"/>
          </p:cNvSpPr>
          <p:nvPr>
            <p:ph type="sldNum" sz="quarter" idx="12"/>
          </p:nvPr>
        </p:nvSpPr>
        <p:spPr/>
        <p:txBody>
          <a:bodyPr/>
          <a:lstStyle/>
          <a:p>
            <a:fld id="{C58FBB54-16E5-EA40-B250-A310BD38414F}" type="slidenum">
              <a:rPr lang="en-US" smtClean="0"/>
              <a:t>‹#›</a:t>
            </a:fld>
            <a:endParaRPr lang="en-US"/>
          </a:p>
        </p:txBody>
      </p:sp>
    </p:spTree>
    <p:extLst>
      <p:ext uri="{BB962C8B-B14F-4D97-AF65-F5344CB8AC3E}">
        <p14:creationId xmlns:p14="http://schemas.microsoft.com/office/powerpoint/2010/main" val="26183146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892C60-6639-354B-9EB6-691AA1CAC06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A08E3C4-DBE5-2B4E-99A6-0CFFEBE2B8C7}"/>
              </a:ext>
            </a:extLst>
          </p:cNvPr>
          <p:cNvSpPr>
            <a:spLocks noGrp="1"/>
          </p:cNvSpPr>
          <p:nvPr>
            <p:ph type="dt" sz="half" idx="10"/>
          </p:nvPr>
        </p:nvSpPr>
        <p:spPr/>
        <p:txBody>
          <a:bodyPr/>
          <a:lstStyle/>
          <a:p>
            <a:fld id="{1B0F0685-A30D-544A-811D-11C70CA84613}" type="datetimeFigureOut">
              <a:rPr lang="en-US" smtClean="0"/>
              <a:t>11/25/19</a:t>
            </a:fld>
            <a:endParaRPr lang="en-US"/>
          </a:p>
        </p:txBody>
      </p:sp>
      <p:sp>
        <p:nvSpPr>
          <p:cNvPr id="4" name="Footer Placeholder 3">
            <a:extLst>
              <a:ext uri="{FF2B5EF4-FFF2-40B4-BE49-F238E27FC236}">
                <a16:creationId xmlns:a16="http://schemas.microsoft.com/office/drawing/2014/main" id="{D7C3BD8F-D6F8-8648-8DBC-4F6AAAA3EB9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A1C2B320-3321-8545-A135-4BEC99AEBAC4}"/>
              </a:ext>
            </a:extLst>
          </p:cNvPr>
          <p:cNvSpPr>
            <a:spLocks noGrp="1"/>
          </p:cNvSpPr>
          <p:nvPr>
            <p:ph type="sldNum" sz="quarter" idx="12"/>
          </p:nvPr>
        </p:nvSpPr>
        <p:spPr/>
        <p:txBody>
          <a:bodyPr/>
          <a:lstStyle/>
          <a:p>
            <a:fld id="{C58FBB54-16E5-EA40-B250-A310BD38414F}" type="slidenum">
              <a:rPr lang="en-US" smtClean="0"/>
              <a:t>‹#›</a:t>
            </a:fld>
            <a:endParaRPr lang="en-US"/>
          </a:p>
        </p:txBody>
      </p:sp>
    </p:spTree>
    <p:extLst>
      <p:ext uri="{BB962C8B-B14F-4D97-AF65-F5344CB8AC3E}">
        <p14:creationId xmlns:p14="http://schemas.microsoft.com/office/powerpoint/2010/main" val="20204991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19ABA70-7CB5-994E-8FDE-671CCE8DB735}"/>
              </a:ext>
            </a:extLst>
          </p:cNvPr>
          <p:cNvSpPr>
            <a:spLocks noGrp="1"/>
          </p:cNvSpPr>
          <p:nvPr>
            <p:ph type="dt" sz="half" idx="10"/>
          </p:nvPr>
        </p:nvSpPr>
        <p:spPr/>
        <p:txBody>
          <a:bodyPr/>
          <a:lstStyle/>
          <a:p>
            <a:fld id="{1B0F0685-A30D-544A-811D-11C70CA84613}" type="datetimeFigureOut">
              <a:rPr lang="en-US" smtClean="0"/>
              <a:t>11/25/19</a:t>
            </a:fld>
            <a:endParaRPr lang="en-US"/>
          </a:p>
        </p:txBody>
      </p:sp>
      <p:sp>
        <p:nvSpPr>
          <p:cNvPr id="3" name="Footer Placeholder 2">
            <a:extLst>
              <a:ext uri="{FF2B5EF4-FFF2-40B4-BE49-F238E27FC236}">
                <a16:creationId xmlns:a16="http://schemas.microsoft.com/office/drawing/2014/main" id="{0E83737C-0A48-064F-A95F-16FAFEB57AB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73D7089-BA68-2B4C-A4C8-1873E23DE7EC}"/>
              </a:ext>
            </a:extLst>
          </p:cNvPr>
          <p:cNvSpPr>
            <a:spLocks noGrp="1"/>
          </p:cNvSpPr>
          <p:nvPr>
            <p:ph type="sldNum" sz="quarter" idx="12"/>
          </p:nvPr>
        </p:nvSpPr>
        <p:spPr/>
        <p:txBody>
          <a:bodyPr/>
          <a:lstStyle/>
          <a:p>
            <a:fld id="{C58FBB54-16E5-EA40-B250-A310BD38414F}" type="slidenum">
              <a:rPr lang="en-US" smtClean="0"/>
              <a:t>‹#›</a:t>
            </a:fld>
            <a:endParaRPr lang="en-US"/>
          </a:p>
        </p:txBody>
      </p:sp>
    </p:spTree>
    <p:extLst>
      <p:ext uri="{BB962C8B-B14F-4D97-AF65-F5344CB8AC3E}">
        <p14:creationId xmlns:p14="http://schemas.microsoft.com/office/powerpoint/2010/main" val="4105000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BA91CA-24D1-844D-9A08-F4F8DEF5365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F44FCD4-2034-1D45-914F-936F7ACB791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6FC3317-910F-D44F-BFC8-6F76E84BB7E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17B416B-CD78-0A4C-ABE1-20AA27AF8511}"/>
              </a:ext>
            </a:extLst>
          </p:cNvPr>
          <p:cNvSpPr>
            <a:spLocks noGrp="1"/>
          </p:cNvSpPr>
          <p:nvPr>
            <p:ph type="dt" sz="half" idx="10"/>
          </p:nvPr>
        </p:nvSpPr>
        <p:spPr/>
        <p:txBody>
          <a:bodyPr/>
          <a:lstStyle/>
          <a:p>
            <a:fld id="{1B0F0685-A30D-544A-811D-11C70CA84613}" type="datetimeFigureOut">
              <a:rPr lang="en-US" smtClean="0"/>
              <a:t>11/25/19</a:t>
            </a:fld>
            <a:endParaRPr lang="en-US"/>
          </a:p>
        </p:txBody>
      </p:sp>
      <p:sp>
        <p:nvSpPr>
          <p:cNvPr id="6" name="Footer Placeholder 5">
            <a:extLst>
              <a:ext uri="{FF2B5EF4-FFF2-40B4-BE49-F238E27FC236}">
                <a16:creationId xmlns:a16="http://schemas.microsoft.com/office/drawing/2014/main" id="{E9B3E998-EC6A-A340-BBEE-1897A94058A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DD0F10C-C46B-C145-A351-6D3021410E27}"/>
              </a:ext>
            </a:extLst>
          </p:cNvPr>
          <p:cNvSpPr>
            <a:spLocks noGrp="1"/>
          </p:cNvSpPr>
          <p:nvPr>
            <p:ph type="sldNum" sz="quarter" idx="12"/>
          </p:nvPr>
        </p:nvSpPr>
        <p:spPr/>
        <p:txBody>
          <a:bodyPr/>
          <a:lstStyle/>
          <a:p>
            <a:fld id="{C58FBB54-16E5-EA40-B250-A310BD38414F}" type="slidenum">
              <a:rPr lang="en-US" smtClean="0"/>
              <a:t>‹#›</a:t>
            </a:fld>
            <a:endParaRPr lang="en-US"/>
          </a:p>
        </p:txBody>
      </p:sp>
    </p:spTree>
    <p:extLst>
      <p:ext uri="{BB962C8B-B14F-4D97-AF65-F5344CB8AC3E}">
        <p14:creationId xmlns:p14="http://schemas.microsoft.com/office/powerpoint/2010/main" val="21739980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A374F-5593-6C46-9DB1-1C8CFCDBB23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A8DCEA3-2119-144F-B1E0-292F441E378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2F41D1F-FCFC-D743-B918-7BC777AB18B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761A186-F3AB-9848-8A87-E8B8ECA147CA}"/>
              </a:ext>
            </a:extLst>
          </p:cNvPr>
          <p:cNvSpPr>
            <a:spLocks noGrp="1"/>
          </p:cNvSpPr>
          <p:nvPr>
            <p:ph type="dt" sz="half" idx="10"/>
          </p:nvPr>
        </p:nvSpPr>
        <p:spPr/>
        <p:txBody>
          <a:bodyPr/>
          <a:lstStyle/>
          <a:p>
            <a:fld id="{1B0F0685-A30D-544A-811D-11C70CA84613}" type="datetimeFigureOut">
              <a:rPr lang="en-US" smtClean="0"/>
              <a:t>11/25/19</a:t>
            </a:fld>
            <a:endParaRPr lang="en-US"/>
          </a:p>
        </p:txBody>
      </p:sp>
      <p:sp>
        <p:nvSpPr>
          <p:cNvPr id="6" name="Footer Placeholder 5">
            <a:extLst>
              <a:ext uri="{FF2B5EF4-FFF2-40B4-BE49-F238E27FC236}">
                <a16:creationId xmlns:a16="http://schemas.microsoft.com/office/drawing/2014/main" id="{C769BB40-A875-AC4E-BBF7-871981F80F4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109A3D5-AF9D-224E-9095-E3237CE0BCA9}"/>
              </a:ext>
            </a:extLst>
          </p:cNvPr>
          <p:cNvSpPr>
            <a:spLocks noGrp="1"/>
          </p:cNvSpPr>
          <p:nvPr>
            <p:ph type="sldNum" sz="quarter" idx="12"/>
          </p:nvPr>
        </p:nvSpPr>
        <p:spPr/>
        <p:txBody>
          <a:bodyPr/>
          <a:lstStyle/>
          <a:p>
            <a:fld id="{C58FBB54-16E5-EA40-B250-A310BD38414F}" type="slidenum">
              <a:rPr lang="en-US" smtClean="0"/>
              <a:t>‹#›</a:t>
            </a:fld>
            <a:endParaRPr lang="en-US"/>
          </a:p>
        </p:txBody>
      </p:sp>
    </p:spTree>
    <p:extLst>
      <p:ext uri="{BB962C8B-B14F-4D97-AF65-F5344CB8AC3E}">
        <p14:creationId xmlns:p14="http://schemas.microsoft.com/office/powerpoint/2010/main" val="21704891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AD94572-DBB5-ED4C-9233-DAAC18FF61A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4C27BE3-4133-9746-AD3C-3611770C247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3D974BE-8B86-2844-A91C-9BF128376EC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B0F0685-A30D-544A-811D-11C70CA84613}" type="datetimeFigureOut">
              <a:rPr lang="en-US" smtClean="0"/>
              <a:t>11/25/19</a:t>
            </a:fld>
            <a:endParaRPr lang="en-US"/>
          </a:p>
        </p:txBody>
      </p:sp>
      <p:sp>
        <p:nvSpPr>
          <p:cNvPr id="5" name="Footer Placeholder 4">
            <a:extLst>
              <a:ext uri="{FF2B5EF4-FFF2-40B4-BE49-F238E27FC236}">
                <a16:creationId xmlns:a16="http://schemas.microsoft.com/office/drawing/2014/main" id="{B868442C-CAC5-5642-A40E-23A159ED4AE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666F08A-BCB0-FD4A-84AA-7025EB2E1AD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58FBB54-16E5-EA40-B250-A310BD38414F}" type="slidenum">
              <a:rPr lang="en-US" smtClean="0"/>
              <a:t>‹#›</a:t>
            </a:fld>
            <a:endParaRPr lang="en-US"/>
          </a:p>
        </p:txBody>
      </p:sp>
    </p:spTree>
    <p:extLst>
      <p:ext uri="{BB962C8B-B14F-4D97-AF65-F5344CB8AC3E}">
        <p14:creationId xmlns:p14="http://schemas.microsoft.com/office/powerpoint/2010/main" val="421174384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tiff"/><Relationship Id="rId1" Type="http://schemas.openxmlformats.org/officeDocument/2006/relationships/slideLayout" Target="../slideLayouts/slideLayout2.xml"/><Relationship Id="rId4" Type="http://schemas.openxmlformats.org/officeDocument/2006/relationships/hyperlink" Target="https://medium.com/@thejasbabu/spark-under-the-hood-partition-d386aaaa26b7" TargetMode="Externa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tiff"/><Relationship Id="rId1" Type="http://schemas.openxmlformats.org/officeDocument/2006/relationships/slideLayout" Target="../slideLayouts/slideLayout2.xml"/><Relationship Id="rId4" Type="http://schemas.openxmlformats.org/officeDocument/2006/relationships/hyperlink" Target="https://medium.com/@lavishj77/spark-fundamentals-part-2-a2d1a78eff73" TargetMode="Externa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tiff"/><Relationship Id="rId1" Type="http://schemas.openxmlformats.org/officeDocument/2006/relationships/slideLayout" Target="../slideLayouts/slideLayout2.xml"/><Relationship Id="rId4" Type="http://schemas.openxmlformats.org/officeDocument/2006/relationships/hyperlink" Target="http://people.csail.mit.edu/matei/papers/2012/nsdi_spark.pdf"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tiff"/><Relationship Id="rId1" Type="http://schemas.openxmlformats.org/officeDocument/2006/relationships/slideLayout" Target="../slideLayouts/slideLayout2.xml"/><Relationship Id="rId4" Type="http://schemas.openxmlformats.org/officeDocument/2006/relationships/hyperlink" Target="http://people.csail.mit.edu/matei/papers/2015/sigmod_spark_sql.pdf"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hyperlink" Target="http://people.csail.mit.edu/matei/papers/2015/sigmod_spark_sql.pdf" TargetMode="External"/><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hyperlink" Target="http://people.csail.mit.edu/matei/papers/2015/sigmod_spark_sql.pdf" TargetMode="External"/><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hyperlink" Target="http://www.jmlr.org/papers/volume17/15-237/15-237.pdf" TargetMode="External"/><Relationship Id="rId5" Type="http://schemas.openxmlformats.org/officeDocument/2006/relationships/image" Target="../media/image16.png"/><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hyperlink" Target="http://people.csail.mit.edu/matei/papers/2013/sosp_spark_streaming.pdf" TargetMode="External"/><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8.tiff"/><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9.tiff"/><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tiff"/><Relationship Id="rId1" Type="http://schemas.openxmlformats.org/officeDocument/2006/relationships/slideLayout" Target="../slideLayouts/slideLayout2.xml"/><Relationship Id="rId5" Type="http://schemas.openxmlformats.org/officeDocument/2006/relationships/hyperlink" Target="https://spark.apache.org/docs/latest/streaming-programming-guide.html" TargetMode="External"/><Relationship Id="rId4" Type="http://schemas.openxmlformats.org/officeDocument/2006/relationships/image" Target="../media/image23.png"/></Relationships>
</file>

<file path=ppt/slides/_rels/slide2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tiff"/><Relationship Id="rId1" Type="http://schemas.openxmlformats.org/officeDocument/2006/relationships/slideLayout" Target="../slideLayouts/slideLayout2.xml"/><Relationship Id="rId5" Type="http://schemas.openxmlformats.org/officeDocument/2006/relationships/hyperlink" Target="https://spark.apache.org/docs/latest/streaming-programming-guide.html" TargetMode="External"/><Relationship Id="rId4" Type="http://schemas.openxmlformats.org/officeDocument/2006/relationships/image" Target="../media/image25.png"/></Relationships>
</file>

<file path=ppt/slides/_rels/slide26.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customXml" Target="../ink/ink1.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8" Type="http://schemas.openxmlformats.org/officeDocument/2006/relationships/image" Target="../media/image1.tiff"/><Relationship Id="rId3" Type="http://schemas.openxmlformats.org/officeDocument/2006/relationships/hyperlink" Target="http://people.csail.mit.edu/matei/papers/2012/nsdi_spark.pdf" TargetMode="External"/><Relationship Id="rId7" Type="http://schemas.openxmlformats.org/officeDocument/2006/relationships/hyperlink" Target="https://amplab.cs.berkeley.edu/wp-content/uploads/2014/02/graphx.pdf" TargetMode="External"/><Relationship Id="rId2" Type="http://schemas.openxmlformats.org/officeDocument/2006/relationships/hyperlink" Target="https://spark.apache.org/" TargetMode="External"/><Relationship Id="rId1" Type="http://schemas.openxmlformats.org/officeDocument/2006/relationships/slideLayout" Target="../slideLayouts/slideLayout2.xml"/><Relationship Id="rId6" Type="http://schemas.openxmlformats.org/officeDocument/2006/relationships/hyperlink" Target="http://people.csail.mit.edu/matei/papers/2015/sigmod_spark_sql.pdf" TargetMode="External"/><Relationship Id="rId5" Type="http://schemas.openxmlformats.org/officeDocument/2006/relationships/hyperlink" Target="http://www.jmlr.org/papers/volume17/15-237/15-237.pdf" TargetMode="External"/><Relationship Id="rId4" Type="http://schemas.openxmlformats.org/officeDocument/2006/relationships/hyperlink" Target="http://people.csail.mit.edu/matei/papers/2013/sosp_spark_streaming.pdf" TargetMode="External"/></Relationships>
</file>

<file path=ppt/slides/_rels/slide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tiff"/><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C0B27210-D0CA-4654-B3E3-9ABB4F178E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Subtitle 2">
            <a:extLst>
              <a:ext uri="{FF2B5EF4-FFF2-40B4-BE49-F238E27FC236}">
                <a16:creationId xmlns:a16="http://schemas.microsoft.com/office/drawing/2014/main" id="{46273ECF-DC8B-394A-A400-A763D6C4FE48}"/>
              </a:ext>
            </a:extLst>
          </p:cNvPr>
          <p:cNvSpPr>
            <a:spLocks noGrp="1"/>
          </p:cNvSpPr>
          <p:nvPr>
            <p:ph type="subTitle" idx="1"/>
          </p:nvPr>
        </p:nvSpPr>
        <p:spPr>
          <a:xfrm>
            <a:off x="8209670" y="3797353"/>
            <a:ext cx="3397834" cy="2690533"/>
          </a:xfrm>
        </p:spPr>
        <p:txBody>
          <a:bodyPr anchor="t">
            <a:noAutofit/>
          </a:bodyPr>
          <a:lstStyle/>
          <a:p>
            <a:pPr algn="l"/>
            <a:r>
              <a:rPr lang="en-CA" dirty="0">
                <a:solidFill>
                  <a:schemeClr val="bg1"/>
                </a:solidFill>
              </a:rPr>
              <a:t>Atlanta Liu</a:t>
            </a:r>
          </a:p>
          <a:p>
            <a:pPr algn="l"/>
            <a:r>
              <a:rPr lang="en-CA" dirty="0" err="1">
                <a:solidFill>
                  <a:schemeClr val="bg1"/>
                </a:solidFill>
              </a:rPr>
              <a:t>Maruthi</a:t>
            </a:r>
            <a:r>
              <a:rPr lang="en-CA" dirty="0">
                <a:solidFill>
                  <a:schemeClr val="bg1"/>
                </a:solidFill>
              </a:rPr>
              <a:t> </a:t>
            </a:r>
            <a:r>
              <a:rPr lang="en-CA" dirty="0" err="1">
                <a:solidFill>
                  <a:schemeClr val="bg1"/>
                </a:solidFill>
              </a:rPr>
              <a:t>Mutnuri</a:t>
            </a:r>
            <a:endParaRPr lang="en-US" dirty="0">
              <a:solidFill>
                <a:schemeClr val="bg1"/>
              </a:solidFill>
            </a:endParaRPr>
          </a:p>
          <a:p>
            <a:pPr algn="l"/>
            <a:r>
              <a:rPr lang="en-US" dirty="0">
                <a:solidFill>
                  <a:schemeClr val="bg1"/>
                </a:solidFill>
              </a:rPr>
              <a:t>Edwin Aguirre</a:t>
            </a:r>
          </a:p>
          <a:p>
            <a:pPr algn="l"/>
            <a:r>
              <a:rPr lang="en-US" dirty="0">
                <a:solidFill>
                  <a:schemeClr val="bg1"/>
                </a:solidFill>
              </a:rPr>
              <a:t>Greg Cameron</a:t>
            </a:r>
          </a:p>
          <a:p>
            <a:pPr algn="l"/>
            <a:endParaRPr lang="en-US" dirty="0">
              <a:solidFill>
                <a:schemeClr val="bg1"/>
              </a:solidFill>
            </a:endParaRPr>
          </a:p>
          <a:p>
            <a:pPr algn="l"/>
            <a:r>
              <a:rPr lang="en-US" dirty="0">
                <a:solidFill>
                  <a:schemeClr val="bg1"/>
                </a:solidFill>
              </a:rPr>
              <a:t>November 2019</a:t>
            </a:r>
            <a:endParaRPr lang="en-CA" dirty="0">
              <a:solidFill>
                <a:schemeClr val="bg1"/>
              </a:solidFill>
            </a:endParaRPr>
          </a:p>
        </p:txBody>
      </p:sp>
      <p:sp>
        <p:nvSpPr>
          <p:cNvPr id="13" name="Freeform: Shape 12">
            <a:extLst>
              <a:ext uri="{FF2B5EF4-FFF2-40B4-BE49-F238E27FC236}">
                <a16:creationId xmlns:a16="http://schemas.microsoft.com/office/drawing/2014/main" id="{1DB7C82F-AB7E-4F0C-B829-FA1B9C4151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6172782" cy="6858000"/>
          </a:xfrm>
          <a:custGeom>
            <a:avLst/>
            <a:gdLst>
              <a:gd name="connsiteX0" fmla="*/ 6172782 w 6172782"/>
              <a:gd name="connsiteY0" fmla="*/ 0 h 6858000"/>
              <a:gd name="connsiteX1" fmla="*/ 69075 w 6172782"/>
              <a:gd name="connsiteY1" fmla="*/ 0 h 6858000"/>
              <a:gd name="connsiteX2" fmla="*/ 35131 w 6172782"/>
              <a:gd name="connsiteY2" fmla="*/ 267128 h 6858000"/>
              <a:gd name="connsiteX3" fmla="*/ 0 w 6172782"/>
              <a:gd name="connsiteY3" fmla="*/ 962845 h 6858000"/>
              <a:gd name="connsiteX4" fmla="*/ 3276103 w 6172782"/>
              <a:gd name="connsiteY4" fmla="*/ 6782205 h 6858000"/>
              <a:gd name="connsiteX5" fmla="*/ 3407923 w 6172782"/>
              <a:gd name="connsiteY5" fmla="*/ 6858000 h 6858000"/>
              <a:gd name="connsiteX6" fmla="*/ 6172782 w 617278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72782" h="6858000">
                <a:moveTo>
                  <a:pt x="6172782" y="0"/>
                </a:moveTo>
                <a:lnTo>
                  <a:pt x="69075" y="0"/>
                </a:lnTo>
                <a:lnTo>
                  <a:pt x="35131" y="267128"/>
                </a:lnTo>
                <a:cubicBezTo>
                  <a:pt x="11901" y="495874"/>
                  <a:pt x="0" y="727970"/>
                  <a:pt x="0" y="962845"/>
                </a:cubicBezTo>
                <a:cubicBezTo>
                  <a:pt x="0" y="3429034"/>
                  <a:pt x="1312002" y="5588789"/>
                  <a:pt x="3276103" y="6782205"/>
                </a:cubicBezTo>
                <a:lnTo>
                  <a:pt x="3407923" y="6858000"/>
                </a:lnTo>
                <a:lnTo>
                  <a:pt x="6172782" y="6858000"/>
                </a:ln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Freeform: Shape 14">
            <a:extLst>
              <a:ext uri="{FF2B5EF4-FFF2-40B4-BE49-F238E27FC236}">
                <a16:creationId xmlns:a16="http://schemas.microsoft.com/office/drawing/2014/main" id="{70B66945-4967-4040-926D-DCA44313CD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24154" cy="6858000"/>
          </a:xfrm>
          <a:custGeom>
            <a:avLst/>
            <a:gdLst>
              <a:gd name="connsiteX0" fmla="*/ 0 w 6024154"/>
              <a:gd name="connsiteY0" fmla="*/ 0 h 6858000"/>
              <a:gd name="connsiteX1" fmla="*/ 5953780 w 6024154"/>
              <a:gd name="connsiteY1" fmla="*/ 0 h 6858000"/>
              <a:gd name="connsiteX2" fmla="*/ 5989880 w 6024154"/>
              <a:gd name="connsiteY2" fmla="*/ 284091 h 6858000"/>
              <a:gd name="connsiteX3" fmla="*/ 6024154 w 6024154"/>
              <a:gd name="connsiteY3" fmla="*/ 962844 h 6858000"/>
              <a:gd name="connsiteX4" fmla="*/ 2549934 w 6024154"/>
              <a:gd name="connsiteY4" fmla="*/ 6800152 h 6858000"/>
              <a:gd name="connsiteX5" fmla="*/ 2436987 w 6024154"/>
              <a:gd name="connsiteY5" fmla="*/ 6858000 h 6858000"/>
              <a:gd name="connsiteX6" fmla="*/ 0 w 6024154"/>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24154" h="6858000">
                <a:moveTo>
                  <a:pt x="0" y="0"/>
                </a:moveTo>
                <a:lnTo>
                  <a:pt x="5953780" y="0"/>
                </a:lnTo>
                <a:lnTo>
                  <a:pt x="5989880" y="284091"/>
                </a:lnTo>
                <a:cubicBezTo>
                  <a:pt x="6012544" y="507260"/>
                  <a:pt x="6024154" y="733696"/>
                  <a:pt x="6024154" y="962844"/>
                </a:cubicBezTo>
                <a:cubicBezTo>
                  <a:pt x="6024154" y="3483472"/>
                  <a:pt x="4619336" y="5675986"/>
                  <a:pt x="2549934" y="6800152"/>
                </a:cubicBezTo>
                <a:lnTo>
                  <a:pt x="2436987" y="6858000"/>
                </a:lnTo>
                <a:lnTo>
                  <a:pt x="0" y="685800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 name="Picture 5">
            <a:extLst>
              <a:ext uri="{FF2B5EF4-FFF2-40B4-BE49-F238E27FC236}">
                <a16:creationId xmlns:a16="http://schemas.microsoft.com/office/drawing/2014/main" id="{98B0D699-A948-6B40-99F1-DBD014C7E0FC}"/>
              </a:ext>
            </a:extLst>
          </p:cNvPr>
          <p:cNvPicPr>
            <a:picLocks noChangeAspect="1"/>
          </p:cNvPicPr>
          <p:nvPr/>
        </p:nvPicPr>
        <p:blipFill>
          <a:blip r:embed="rId2"/>
          <a:stretch>
            <a:fillRect/>
          </a:stretch>
        </p:blipFill>
        <p:spPr>
          <a:xfrm>
            <a:off x="419382" y="1692475"/>
            <a:ext cx="4047843" cy="2104878"/>
          </a:xfrm>
          <a:prstGeom prst="rect">
            <a:avLst/>
          </a:prstGeom>
        </p:spPr>
      </p:pic>
    </p:spTree>
    <p:extLst>
      <p:ext uri="{BB962C8B-B14F-4D97-AF65-F5344CB8AC3E}">
        <p14:creationId xmlns:p14="http://schemas.microsoft.com/office/powerpoint/2010/main" val="333602797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3D5BBCE-0608-644B-8C17-19892374C070}"/>
              </a:ext>
            </a:extLst>
          </p:cNvPr>
          <p:cNvSpPr>
            <a:spLocks noGrp="1"/>
          </p:cNvSpPr>
          <p:nvPr>
            <p:ph idx="1"/>
          </p:nvPr>
        </p:nvSpPr>
        <p:spPr>
          <a:xfrm>
            <a:off x="419548" y="1825625"/>
            <a:ext cx="11313540" cy="4351338"/>
          </a:xfrm>
        </p:spPr>
        <p:txBody>
          <a:bodyPr>
            <a:normAutofit/>
          </a:bodyPr>
          <a:lstStyle/>
          <a:p>
            <a:endParaRPr lang="en-US" sz="4000" dirty="0"/>
          </a:p>
          <a:p>
            <a:pPr marL="0" indent="0">
              <a:buNone/>
            </a:pPr>
            <a:endParaRPr lang="en-US" sz="4000" dirty="0"/>
          </a:p>
          <a:p>
            <a:pPr marL="0" indent="0">
              <a:buNone/>
            </a:pPr>
            <a:endParaRPr lang="en-US" sz="4000" dirty="0"/>
          </a:p>
        </p:txBody>
      </p:sp>
      <p:pic>
        <p:nvPicPr>
          <p:cNvPr id="6" name="Picture 5">
            <a:extLst>
              <a:ext uri="{FF2B5EF4-FFF2-40B4-BE49-F238E27FC236}">
                <a16:creationId xmlns:a16="http://schemas.microsoft.com/office/drawing/2014/main" id="{C412E1DD-65FF-E74A-982A-A0E39BF3554C}"/>
              </a:ext>
            </a:extLst>
          </p:cNvPr>
          <p:cNvPicPr>
            <a:picLocks noChangeAspect="1"/>
          </p:cNvPicPr>
          <p:nvPr/>
        </p:nvPicPr>
        <p:blipFill>
          <a:blip r:embed="rId2"/>
          <a:stretch>
            <a:fillRect/>
          </a:stretch>
        </p:blipFill>
        <p:spPr>
          <a:xfrm>
            <a:off x="975707" y="124503"/>
            <a:ext cx="2768980" cy="1439869"/>
          </a:xfrm>
          <a:prstGeom prst="rect">
            <a:avLst/>
          </a:prstGeom>
        </p:spPr>
      </p:pic>
      <p:sp>
        <p:nvSpPr>
          <p:cNvPr id="8" name="Title 1">
            <a:extLst>
              <a:ext uri="{FF2B5EF4-FFF2-40B4-BE49-F238E27FC236}">
                <a16:creationId xmlns:a16="http://schemas.microsoft.com/office/drawing/2014/main" id="{A9C4E1C7-6DEB-5840-9D3F-82D2158DF19F}"/>
              </a:ext>
            </a:extLst>
          </p:cNvPr>
          <p:cNvSpPr>
            <a:spLocks noGrp="1"/>
          </p:cNvSpPr>
          <p:nvPr>
            <p:ph type="title"/>
          </p:nvPr>
        </p:nvSpPr>
        <p:spPr>
          <a:xfrm>
            <a:off x="838200" y="365125"/>
            <a:ext cx="10515600" cy="1325563"/>
          </a:xfrm>
        </p:spPr>
        <p:txBody>
          <a:bodyPr>
            <a:normAutofit/>
          </a:bodyPr>
          <a:lstStyle/>
          <a:p>
            <a:pPr algn="ctr"/>
            <a:r>
              <a:rPr lang="en-US" dirty="0"/>
              <a:t>Partitions</a:t>
            </a:r>
          </a:p>
        </p:txBody>
      </p:sp>
      <p:sp>
        <p:nvSpPr>
          <p:cNvPr id="5" name="Content Placeholder 2">
            <a:extLst>
              <a:ext uri="{FF2B5EF4-FFF2-40B4-BE49-F238E27FC236}">
                <a16:creationId xmlns:a16="http://schemas.microsoft.com/office/drawing/2014/main" id="{CB8F5934-9A1E-4015-96E4-FA2373C80A2F}"/>
              </a:ext>
            </a:extLst>
          </p:cNvPr>
          <p:cNvSpPr txBox="1">
            <a:spLocks/>
          </p:cNvSpPr>
          <p:nvPr/>
        </p:nvSpPr>
        <p:spPr>
          <a:xfrm>
            <a:off x="419548" y="1993686"/>
            <a:ext cx="11313540"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t>Data size that is big in size, needs to be “partitioned” or sliced across different nodes/machines</a:t>
            </a:r>
          </a:p>
          <a:p>
            <a:r>
              <a:rPr lang="en-US" sz="2400" dirty="0"/>
              <a:t>Number of partitions is chosen by the user</a:t>
            </a:r>
          </a:p>
          <a:p>
            <a:pPr marL="0" indent="0">
              <a:buNone/>
            </a:pPr>
            <a:endParaRPr lang="en-US" sz="3200" dirty="0"/>
          </a:p>
          <a:p>
            <a:pPr marL="0" indent="0">
              <a:buNone/>
            </a:pPr>
            <a:endParaRPr lang="en-US" sz="2000" dirty="0"/>
          </a:p>
        </p:txBody>
      </p:sp>
      <p:pic>
        <p:nvPicPr>
          <p:cNvPr id="2" name="Picture 1">
            <a:extLst>
              <a:ext uri="{FF2B5EF4-FFF2-40B4-BE49-F238E27FC236}">
                <a16:creationId xmlns:a16="http://schemas.microsoft.com/office/drawing/2014/main" id="{33A439A5-DBD9-4B17-B0B9-AC781EA92A21}"/>
              </a:ext>
            </a:extLst>
          </p:cNvPr>
          <p:cNvPicPr>
            <a:picLocks noChangeAspect="1"/>
          </p:cNvPicPr>
          <p:nvPr/>
        </p:nvPicPr>
        <p:blipFill>
          <a:blip r:embed="rId3"/>
          <a:stretch>
            <a:fillRect/>
          </a:stretch>
        </p:blipFill>
        <p:spPr>
          <a:xfrm>
            <a:off x="4007670" y="3417935"/>
            <a:ext cx="4622622" cy="3026840"/>
          </a:xfrm>
          <a:prstGeom prst="rect">
            <a:avLst/>
          </a:prstGeom>
        </p:spPr>
      </p:pic>
      <p:sp>
        <p:nvSpPr>
          <p:cNvPr id="4" name="Rectangle 3">
            <a:extLst>
              <a:ext uri="{FF2B5EF4-FFF2-40B4-BE49-F238E27FC236}">
                <a16:creationId xmlns:a16="http://schemas.microsoft.com/office/drawing/2014/main" id="{75CACAF4-A01F-4FC8-B56E-4F6FAFE3147D}"/>
              </a:ext>
            </a:extLst>
          </p:cNvPr>
          <p:cNvSpPr/>
          <p:nvPr/>
        </p:nvSpPr>
        <p:spPr>
          <a:xfrm>
            <a:off x="3219610" y="6213768"/>
            <a:ext cx="6096000" cy="276999"/>
          </a:xfrm>
          <a:prstGeom prst="rect">
            <a:avLst/>
          </a:prstGeom>
        </p:spPr>
        <p:txBody>
          <a:bodyPr>
            <a:spAutoFit/>
          </a:bodyPr>
          <a:lstStyle/>
          <a:p>
            <a:r>
              <a:rPr lang="en-CA" sz="1200" dirty="0">
                <a:solidFill>
                  <a:schemeClr val="bg1">
                    <a:lumMod val="50000"/>
                  </a:schemeClr>
                </a:solidFill>
                <a:hlinkClick r:id="rId4">
                  <a:extLst>
                    <a:ext uri="{A12FA001-AC4F-418D-AE19-62706E023703}">
                      <ahyp:hlinkClr xmlns:ahyp="http://schemas.microsoft.com/office/drawing/2018/hyperlinkcolor" val="tx"/>
                    </a:ext>
                  </a:extLst>
                </a:hlinkClick>
              </a:rPr>
              <a:t>https://medium.com/@thejasbabu/spark-under-the-hood-partition-d386aaaa26b7</a:t>
            </a:r>
            <a:endParaRPr lang="en-CA" sz="1200" dirty="0">
              <a:solidFill>
                <a:schemeClr val="bg1">
                  <a:lumMod val="50000"/>
                </a:schemeClr>
              </a:solidFill>
            </a:endParaRPr>
          </a:p>
        </p:txBody>
      </p:sp>
    </p:spTree>
    <p:extLst>
      <p:ext uri="{BB962C8B-B14F-4D97-AF65-F5344CB8AC3E}">
        <p14:creationId xmlns:p14="http://schemas.microsoft.com/office/powerpoint/2010/main" val="7401498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3D5BBCE-0608-644B-8C17-19892374C070}"/>
              </a:ext>
            </a:extLst>
          </p:cNvPr>
          <p:cNvSpPr>
            <a:spLocks noGrp="1"/>
          </p:cNvSpPr>
          <p:nvPr>
            <p:ph idx="1"/>
          </p:nvPr>
        </p:nvSpPr>
        <p:spPr>
          <a:xfrm>
            <a:off x="419548" y="1825625"/>
            <a:ext cx="11313540" cy="4351338"/>
          </a:xfrm>
        </p:spPr>
        <p:txBody>
          <a:bodyPr>
            <a:normAutofit/>
          </a:bodyPr>
          <a:lstStyle/>
          <a:p>
            <a:endParaRPr lang="en-US" sz="4000" dirty="0"/>
          </a:p>
          <a:p>
            <a:pPr marL="0" indent="0">
              <a:buNone/>
            </a:pPr>
            <a:endParaRPr lang="en-US" sz="4000" dirty="0"/>
          </a:p>
          <a:p>
            <a:pPr marL="0" indent="0">
              <a:buNone/>
            </a:pPr>
            <a:endParaRPr lang="en-US" sz="4000" dirty="0"/>
          </a:p>
        </p:txBody>
      </p:sp>
      <p:pic>
        <p:nvPicPr>
          <p:cNvPr id="6" name="Picture 5">
            <a:extLst>
              <a:ext uri="{FF2B5EF4-FFF2-40B4-BE49-F238E27FC236}">
                <a16:creationId xmlns:a16="http://schemas.microsoft.com/office/drawing/2014/main" id="{C412E1DD-65FF-E74A-982A-A0E39BF3554C}"/>
              </a:ext>
            </a:extLst>
          </p:cNvPr>
          <p:cNvPicPr>
            <a:picLocks noChangeAspect="1"/>
          </p:cNvPicPr>
          <p:nvPr/>
        </p:nvPicPr>
        <p:blipFill>
          <a:blip r:embed="rId2"/>
          <a:stretch>
            <a:fillRect/>
          </a:stretch>
        </p:blipFill>
        <p:spPr>
          <a:xfrm>
            <a:off x="975707" y="124503"/>
            <a:ext cx="2768980" cy="1439869"/>
          </a:xfrm>
          <a:prstGeom prst="rect">
            <a:avLst/>
          </a:prstGeom>
        </p:spPr>
      </p:pic>
      <p:sp>
        <p:nvSpPr>
          <p:cNvPr id="8" name="Title 1">
            <a:extLst>
              <a:ext uri="{FF2B5EF4-FFF2-40B4-BE49-F238E27FC236}">
                <a16:creationId xmlns:a16="http://schemas.microsoft.com/office/drawing/2014/main" id="{A9C4E1C7-6DEB-5840-9D3F-82D2158DF19F}"/>
              </a:ext>
            </a:extLst>
          </p:cNvPr>
          <p:cNvSpPr>
            <a:spLocks noGrp="1"/>
          </p:cNvSpPr>
          <p:nvPr>
            <p:ph type="title"/>
          </p:nvPr>
        </p:nvSpPr>
        <p:spPr>
          <a:xfrm>
            <a:off x="838200" y="365125"/>
            <a:ext cx="10515600" cy="1325563"/>
          </a:xfrm>
        </p:spPr>
        <p:txBody>
          <a:bodyPr>
            <a:normAutofit/>
          </a:bodyPr>
          <a:lstStyle/>
          <a:p>
            <a:pPr algn="ctr"/>
            <a:r>
              <a:rPr lang="en-US" dirty="0"/>
              <a:t>Parallelized </a:t>
            </a:r>
          </a:p>
        </p:txBody>
      </p:sp>
      <p:sp>
        <p:nvSpPr>
          <p:cNvPr id="5" name="Content Placeholder 2">
            <a:extLst>
              <a:ext uri="{FF2B5EF4-FFF2-40B4-BE49-F238E27FC236}">
                <a16:creationId xmlns:a16="http://schemas.microsoft.com/office/drawing/2014/main" id="{CB8F5934-9A1E-4015-96E4-FA2373C80A2F}"/>
              </a:ext>
            </a:extLst>
          </p:cNvPr>
          <p:cNvSpPr txBox="1">
            <a:spLocks/>
          </p:cNvSpPr>
          <p:nvPr/>
        </p:nvSpPr>
        <p:spPr>
          <a:xfrm>
            <a:off x="419548" y="1993686"/>
            <a:ext cx="11352904" cy="43513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t>Functions applied to the dataset can be run simultaneously to each “slice” or “partition”.</a:t>
            </a:r>
          </a:p>
          <a:p>
            <a:pPr marL="0" indent="0">
              <a:buNone/>
            </a:pPr>
            <a:endParaRPr lang="en-US" sz="4000" dirty="0"/>
          </a:p>
          <a:p>
            <a:pPr marL="0" indent="0">
              <a:buNone/>
            </a:pPr>
            <a:endParaRPr lang="en-US" sz="2000" dirty="0"/>
          </a:p>
        </p:txBody>
      </p:sp>
      <p:pic>
        <p:nvPicPr>
          <p:cNvPr id="2" name="Picture 1">
            <a:extLst>
              <a:ext uri="{FF2B5EF4-FFF2-40B4-BE49-F238E27FC236}">
                <a16:creationId xmlns:a16="http://schemas.microsoft.com/office/drawing/2014/main" id="{30EACA3D-7363-4A5D-8BCB-E82C694BF58B}"/>
              </a:ext>
            </a:extLst>
          </p:cNvPr>
          <p:cNvPicPr>
            <a:picLocks noChangeAspect="1"/>
          </p:cNvPicPr>
          <p:nvPr/>
        </p:nvPicPr>
        <p:blipFill>
          <a:blip r:embed="rId3"/>
          <a:stretch>
            <a:fillRect/>
          </a:stretch>
        </p:blipFill>
        <p:spPr>
          <a:xfrm>
            <a:off x="3142099" y="2523975"/>
            <a:ext cx="6647541" cy="3509693"/>
          </a:xfrm>
          <a:prstGeom prst="rect">
            <a:avLst/>
          </a:prstGeom>
        </p:spPr>
      </p:pic>
      <p:sp>
        <p:nvSpPr>
          <p:cNvPr id="7" name="Rectangle 6">
            <a:extLst>
              <a:ext uri="{FF2B5EF4-FFF2-40B4-BE49-F238E27FC236}">
                <a16:creationId xmlns:a16="http://schemas.microsoft.com/office/drawing/2014/main" id="{9FA86688-DB7C-44D4-897A-A3ECFC6E656D}"/>
              </a:ext>
            </a:extLst>
          </p:cNvPr>
          <p:cNvSpPr/>
          <p:nvPr/>
        </p:nvSpPr>
        <p:spPr>
          <a:xfrm>
            <a:off x="3417870" y="6033668"/>
            <a:ext cx="6096000" cy="276999"/>
          </a:xfrm>
          <a:prstGeom prst="rect">
            <a:avLst/>
          </a:prstGeom>
        </p:spPr>
        <p:txBody>
          <a:bodyPr>
            <a:spAutoFit/>
          </a:bodyPr>
          <a:lstStyle/>
          <a:p>
            <a:r>
              <a:rPr lang="en-CA" sz="1200" dirty="0">
                <a:solidFill>
                  <a:schemeClr val="bg1">
                    <a:lumMod val="50000"/>
                  </a:schemeClr>
                </a:solidFill>
                <a:hlinkClick r:id="rId4">
                  <a:extLst>
                    <a:ext uri="{A12FA001-AC4F-418D-AE19-62706E023703}">
                      <ahyp:hlinkClr xmlns:ahyp="http://schemas.microsoft.com/office/drawing/2018/hyperlinkcolor" val="tx"/>
                    </a:ext>
                  </a:extLst>
                </a:hlinkClick>
              </a:rPr>
              <a:t>https://medium.com/@lavishj77/spark-fundamentals-part-2-a2d1a78eff73</a:t>
            </a:r>
            <a:endParaRPr lang="en-CA" sz="1200" dirty="0">
              <a:solidFill>
                <a:schemeClr val="bg1">
                  <a:lumMod val="50000"/>
                </a:schemeClr>
              </a:solidFill>
            </a:endParaRPr>
          </a:p>
        </p:txBody>
      </p:sp>
    </p:spTree>
    <p:extLst>
      <p:ext uri="{BB962C8B-B14F-4D97-AF65-F5344CB8AC3E}">
        <p14:creationId xmlns:p14="http://schemas.microsoft.com/office/powerpoint/2010/main" val="33409496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3D5BBCE-0608-644B-8C17-19892374C070}"/>
              </a:ext>
            </a:extLst>
          </p:cNvPr>
          <p:cNvSpPr>
            <a:spLocks noGrp="1"/>
          </p:cNvSpPr>
          <p:nvPr>
            <p:ph idx="1"/>
          </p:nvPr>
        </p:nvSpPr>
        <p:spPr>
          <a:xfrm>
            <a:off x="419548" y="1825625"/>
            <a:ext cx="11313540" cy="4351338"/>
          </a:xfrm>
        </p:spPr>
        <p:txBody>
          <a:bodyPr>
            <a:normAutofit/>
          </a:bodyPr>
          <a:lstStyle/>
          <a:p>
            <a:endParaRPr lang="en-US" sz="4000" dirty="0"/>
          </a:p>
          <a:p>
            <a:pPr marL="0" indent="0">
              <a:buNone/>
            </a:pPr>
            <a:endParaRPr lang="en-US" sz="4000" dirty="0"/>
          </a:p>
          <a:p>
            <a:pPr marL="0" indent="0">
              <a:buNone/>
            </a:pPr>
            <a:endParaRPr lang="en-US" sz="4000" dirty="0"/>
          </a:p>
        </p:txBody>
      </p:sp>
      <p:pic>
        <p:nvPicPr>
          <p:cNvPr id="6" name="Picture 5">
            <a:extLst>
              <a:ext uri="{FF2B5EF4-FFF2-40B4-BE49-F238E27FC236}">
                <a16:creationId xmlns:a16="http://schemas.microsoft.com/office/drawing/2014/main" id="{C412E1DD-65FF-E74A-982A-A0E39BF3554C}"/>
              </a:ext>
            </a:extLst>
          </p:cNvPr>
          <p:cNvPicPr>
            <a:picLocks noChangeAspect="1"/>
          </p:cNvPicPr>
          <p:nvPr/>
        </p:nvPicPr>
        <p:blipFill>
          <a:blip r:embed="rId2"/>
          <a:stretch>
            <a:fillRect/>
          </a:stretch>
        </p:blipFill>
        <p:spPr>
          <a:xfrm>
            <a:off x="975707" y="124503"/>
            <a:ext cx="2768980" cy="1439869"/>
          </a:xfrm>
          <a:prstGeom prst="rect">
            <a:avLst/>
          </a:prstGeom>
        </p:spPr>
      </p:pic>
      <p:sp>
        <p:nvSpPr>
          <p:cNvPr id="8" name="Title 1">
            <a:extLst>
              <a:ext uri="{FF2B5EF4-FFF2-40B4-BE49-F238E27FC236}">
                <a16:creationId xmlns:a16="http://schemas.microsoft.com/office/drawing/2014/main" id="{A9C4E1C7-6DEB-5840-9D3F-82D2158DF19F}"/>
              </a:ext>
            </a:extLst>
          </p:cNvPr>
          <p:cNvSpPr>
            <a:spLocks noGrp="1"/>
          </p:cNvSpPr>
          <p:nvPr>
            <p:ph type="title"/>
          </p:nvPr>
        </p:nvSpPr>
        <p:spPr>
          <a:xfrm>
            <a:off x="838200" y="365125"/>
            <a:ext cx="10515600" cy="1325563"/>
          </a:xfrm>
        </p:spPr>
        <p:txBody>
          <a:bodyPr>
            <a:normAutofit/>
          </a:bodyPr>
          <a:lstStyle/>
          <a:p>
            <a:pPr algn="ctr"/>
            <a:r>
              <a:rPr lang="en-US" dirty="0"/>
              <a:t>			Fault Tolerance/Failure Recovery</a:t>
            </a:r>
          </a:p>
        </p:txBody>
      </p:sp>
      <p:sp>
        <p:nvSpPr>
          <p:cNvPr id="5" name="Content Placeholder 2">
            <a:extLst>
              <a:ext uri="{FF2B5EF4-FFF2-40B4-BE49-F238E27FC236}">
                <a16:creationId xmlns:a16="http://schemas.microsoft.com/office/drawing/2014/main" id="{CB8F5934-9A1E-4015-96E4-FA2373C80A2F}"/>
              </a:ext>
            </a:extLst>
          </p:cNvPr>
          <p:cNvSpPr txBox="1">
            <a:spLocks/>
          </p:cNvSpPr>
          <p:nvPr/>
        </p:nvSpPr>
        <p:spPr>
          <a:xfrm>
            <a:off x="419548" y="1690688"/>
            <a:ext cx="5066852" cy="4654336"/>
          </a:xfrm>
          <a:prstGeom prst="rect">
            <a:avLst/>
          </a:prstGeom>
          <a:ln>
            <a:no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t>The previously mentioned coarse grained transformation allows for easy “fault tolerance” as they are logged (called a lineage).</a:t>
            </a:r>
          </a:p>
          <a:p>
            <a:r>
              <a:rPr lang="en-US" sz="2400" dirty="0"/>
              <a:t>If a node fails, the task manager then runs the lineage to restore information across all nodes </a:t>
            </a:r>
          </a:p>
          <a:p>
            <a:r>
              <a:rPr lang="en-US" sz="2400" dirty="0"/>
              <a:t>Partitioned RDDs have enough information about how other partitions were derived, so lost data can be easily recovered</a:t>
            </a:r>
          </a:p>
          <a:p>
            <a:endParaRPr lang="en-US" sz="2400" dirty="0"/>
          </a:p>
          <a:p>
            <a:pPr marL="0" indent="0">
              <a:buNone/>
            </a:pPr>
            <a:endParaRPr lang="en-US" sz="4000" dirty="0"/>
          </a:p>
          <a:p>
            <a:endParaRPr lang="en-US" sz="4000" dirty="0"/>
          </a:p>
          <a:p>
            <a:pPr marL="0" indent="0">
              <a:buNone/>
            </a:pPr>
            <a:endParaRPr lang="en-US" sz="4000" dirty="0"/>
          </a:p>
        </p:txBody>
      </p:sp>
      <p:pic>
        <p:nvPicPr>
          <p:cNvPr id="4" name="Picture 3">
            <a:extLst>
              <a:ext uri="{FF2B5EF4-FFF2-40B4-BE49-F238E27FC236}">
                <a16:creationId xmlns:a16="http://schemas.microsoft.com/office/drawing/2014/main" id="{D4635C13-CB32-4D46-B3B4-2F9A1191A11F}"/>
              </a:ext>
            </a:extLst>
          </p:cNvPr>
          <p:cNvPicPr>
            <a:picLocks noChangeAspect="1"/>
          </p:cNvPicPr>
          <p:nvPr/>
        </p:nvPicPr>
        <p:blipFill>
          <a:blip r:embed="rId3"/>
          <a:stretch>
            <a:fillRect/>
          </a:stretch>
        </p:blipFill>
        <p:spPr>
          <a:xfrm>
            <a:off x="6076318" y="2051668"/>
            <a:ext cx="5519502" cy="3042340"/>
          </a:xfrm>
          <a:prstGeom prst="rect">
            <a:avLst/>
          </a:prstGeom>
          <a:ln w="19050">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effectLst>
            <a:softEdge rad="0"/>
          </a:effectLst>
        </p:spPr>
      </p:pic>
      <p:sp>
        <p:nvSpPr>
          <p:cNvPr id="2" name="Rectangle 1">
            <a:extLst>
              <a:ext uri="{FF2B5EF4-FFF2-40B4-BE49-F238E27FC236}">
                <a16:creationId xmlns:a16="http://schemas.microsoft.com/office/drawing/2014/main" id="{3B0C1A4A-490E-4F2B-B7E4-96CB9F07367F}"/>
              </a:ext>
            </a:extLst>
          </p:cNvPr>
          <p:cNvSpPr/>
          <p:nvPr/>
        </p:nvSpPr>
        <p:spPr>
          <a:xfrm>
            <a:off x="6680193" y="5134113"/>
            <a:ext cx="4779496" cy="276999"/>
          </a:xfrm>
          <a:prstGeom prst="rect">
            <a:avLst/>
          </a:prstGeom>
        </p:spPr>
        <p:txBody>
          <a:bodyPr wrap="square">
            <a:spAutoFit/>
          </a:bodyPr>
          <a:lstStyle/>
          <a:p>
            <a:r>
              <a:rPr lang="en-CA" sz="1200" dirty="0">
                <a:solidFill>
                  <a:schemeClr val="bg1">
                    <a:lumMod val="50000"/>
                  </a:schemeClr>
                </a:solidFill>
                <a:hlinkClick r:id="rId4">
                  <a:extLst>
                    <a:ext uri="{A12FA001-AC4F-418D-AE19-62706E023703}">
                      <ahyp:hlinkClr xmlns:ahyp="http://schemas.microsoft.com/office/drawing/2018/hyperlinkcolor" val="tx"/>
                    </a:ext>
                  </a:extLst>
                </a:hlinkClick>
              </a:rPr>
              <a:t>http://people.csail.mit.edu/matei/papers/2012/nsdi_spark.pdf</a:t>
            </a:r>
            <a:endParaRPr lang="en-CA" sz="1200" dirty="0">
              <a:solidFill>
                <a:schemeClr val="bg1">
                  <a:lumMod val="50000"/>
                </a:schemeClr>
              </a:solidFill>
            </a:endParaRPr>
          </a:p>
        </p:txBody>
      </p:sp>
    </p:spTree>
    <p:extLst>
      <p:ext uri="{BB962C8B-B14F-4D97-AF65-F5344CB8AC3E}">
        <p14:creationId xmlns:p14="http://schemas.microsoft.com/office/powerpoint/2010/main" val="27161648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3D5BBCE-0608-644B-8C17-19892374C070}"/>
              </a:ext>
            </a:extLst>
          </p:cNvPr>
          <p:cNvSpPr>
            <a:spLocks noGrp="1"/>
          </p:cNvSpPr>
          <p:nvPr>
            <p:ph idx="1"/>
          </p:nvPr>
        </p:nvSpPr>
        <p:spPr>
          <a:xfrm>
            <a:off x="419547" y="1825625"/>
            <a:ext cx="11272443" cy="4351338"/>
          </a:xfrm>
        </p:spPr>
        <p:txBody>
          <a:bodyPr>
            <a:normAutofit/>
          </a:bodyPr>
          <a:lstStyle/>
          <a:p>
            <a:pPr marL="0" indent="0">
              <a:buNone/>
            </a:pPr>
            <a:endParaRPr lang="en-US" sz="3600" dirty="0"/>
          </a:p>
          <a:p>
            <a:endParaRPr lang="en-US" sz="3600" dirty="0"/>
          </a:p>
        </p:txBody>
      </p:sp>
      <p:pic>
        <p:nvPicPr>
          <p:cNvPr id="6" name="Picture 5">
            <a:extLst>
              <a:ext uri="{FF2B5EF4-FFF2-40B4-BE49-F238E27FC236}">
                <a16:creationId xmlns:a16="http://schemas.microsoft.com/office/drawing/2014/main" id="{C412E1DD-65FF-E74A-982A-A0E39BF3554C}"/>
              </a:ext>
            </a:extLst>
          </p:cNvPr>
          <p:cNvPicPr>
            <a:picLocks noChangeAspect="1"/>
          </p:cNvPicPr>
          <p:nvPr/>
        </p:nvPicPr>
        <p:blipFill>
          <a:blip r:embed="rId2"/>
          <a:stretch>
            <a:fillRect/>
          </a:stretch>
        </p:blipFill>
        <p:spPr>
          <a:xfrm>
            <a:off x="975707" y="124503"/>
            <a:ext cx="2768980" cy="1439869"/>
          </a:xfrm>
          <a:prstGeom prst="rect">
            <a:avLst/>
          </a:prstGeom>
        </p:spPr>
      </p:pic>
      <p:sp>
        <p:nvSpPr>
          <p:cNvPr id="8" name="Title 1">
            <a:extLst>
              <a:ext uri="{FF2B5EF4-FFF2-40B4-BE49-F238E27FC236}">
                <a16:creationId xmlns:a16="http://schemas.microsoft.com/office/drawing/2014/main" id="{A9C4E1C7-6DEB-5840-9D3F-82D2158DF19F}"/>
              </a:ext>
            </a:extLst>
          </p:cNvPr>
          <p:cNvSpPr>
            <a:spLocks noGrp="1"/>
          </p:cNvSpPr>
          <p:nvPr>
            <p:ph type="title"/>
          </p:nvPr>
        </p:nvSpPr>
        <p:spPr>
          <a:xfrm>
            <a:off x="838200" y="365125"/>
            <a:ext cx="10515600" cy="1325563"/>
          </a:xfrm>
        </p:spPr>
        <p:txBody>
          <a:bodyPr/>
          <a:lstStyle/>
          <a:p>
            <a:pPr algn="ctr"/>
            <a:r>
              <a:rPr lang="en-US" dirty="0"/>
              <a:t>	</a:t>
            </a:r>
            <a:r>
              <a:rPr lang="en-US" sz="4000" dirty="0"/>
              <a:t>Spark’s Libraries</a:t>
            </a:r>
          </a:p>
        </p:txBody>
      </p:sp>
      <p:pic>
        <p:nvPicPr>
          <p:cNvPr id="2" name="Picture 1">
            <a:extLst>
              <a:ext uri="{FF2B5EF4-FFF2-40B4-BE49-F238E27FC236}">
                <a16:creationId xmlns:a16="http://schemas.microsoft.com/office/drawing/2014/main" id="{EF9150E9-4213-3844-AB19-F3EF09D5064F}"/>
              </a:ext>
            </a:extLst>
          </p:cNvPr>
          <p:cNvPicPr>
            <a:picLocks noChangeAspect="1"/>
          </p:cNvPicPr>
          <p:nvPr/>
        </p:nvPicPr>
        <p:blipFill rotWithShape="1">
          <a:blip r:embed="rId3"/>
          <a:srcRect l="30326" r="35232"/>
          <a:stretch/>
        </p:blipFill>
        <p:spPr>
          <a:xfrm>
            <a:off x="3744686" y="1699308"/>
            <a:ext cx="4716925" cy="4622209"/>
          </a:xfrm>
          <a:prstGeom prst="rect">
            <a:avLst/>
          </a:prstGeom>
        </p:spPr>
      </p:pic>
      <p:sp>
        <p:nvSpPr>
          <p:cNvPr id="4" name="TextBox 3">
            <a:extLst>
              <a:ext uri="{FF2B5EF4-FFF2-40B4-BE49-F238E27FC236}">
                <a16:creationId xmlns:a16="http://schemas.microsoft.com/office/drawing/2014/main" id="{550CE081-442C-224F-8AD6-215CEF5E42ED}"/>
              </a:ext>
            </a:extLst>
          </p:cNvPr>
          <p:cNvSpPr txBox="1"/>
          <p:nvPr/>
        </p:nvSpPr>
        <p:spPr>
          <a:xfrm>
            <a:off x="4364215" y="6457517"/>
            <a:ext cx="3383106" cy="276999"/>
          </a:xfrm>
          <a:prstGeom prst="rect">
            <a:avLst/>
          </a:prstGeom>
          <a:noFill/>
        </p:spPr>
        <p:txBody>
          <a:bodyPr wrap="none" rtlCol="0">
            <a:spAutoFit/>
          </a:bodyPr>
          <a:lstStyle/>
          <a:p>
            <a:r>
              <a:rPr lang="en-US" sz="1200" dirty="0">
                <a:solidFill>
                  <a:schemeClr val="bg1">
                    <a:lumMod val="50000"/>
                  </a:schemeClr>
                </a:solidFill>
              </a:rPr>
              <a:t>https://</a:t>
            </a:r>
            <a:r>
              <a:rPr lang="en-US" sz="1200" dirty="0" err="1">
                <a:solidFill>
                  <a:schemeClr val="bg1">
                    <a:lumMod val="50000"/>
                  </a:schemeClr>
                </a:solidFill>
              </a:rPr>
              <a:t>intellipaat.com</a:t>
            </a:r>
            <a:r>
              <a:rPr lang="en-US" sz="1200" dirty="0">
                <a:solidFill>
                  <a:schemeClr val="bg1">
                    <a:lumMod val="50000"/>
                  </a:schemeClr>
                </a:solidFill>
              </a:rPr>
              <a:t>/blog/what-is-apache-spark/</a:t>
            </a:r>
          </a:p>
        </p:txBody>
      </p:sp>
    </p:spTree>
    <p:extLst>
      <p:ext uri="{BB962C8B-B14F-4D97-AF65-F5344CB8AC3E}">
        <p14:creationId xmlns:p14="http://schemas.microsoft.com/office/powerpoint/2010/main" val="10718482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3D5BBCE-0608-644B-8C17-19892374C070}"/>
              </a:ext>
            </a:extLst>
          </p:cNvPr>
          <p:cNvSpPr>
            <a:spLocks noGrp="1"/>
          </p:cNvSpPr>
          <p:nvPr>
            <p:ph idx="1"/>
          </p:nvPr>
        </p:nvSpPr>
        <p:spPr>
          <a:xfrm>
            <a:off x="419547" y="1690688"/>
            <a:ext cx="5676453" cy="4486275"/>
          </a:xfrm>
        </p:spPr>
        <p:txBody>
          <a:bodyPr>
            <a:normAutofit/>
          </a:bodyPr>
          <a:lstStyle/>
          <a:p>
            <a:r>
              <a:rPr lang="en-US" sz="2400" dirty="0"/>
              <a:t>Uses two main concepts:</a:t>
            </a:r>
          </a:p>
          <a:p>
            <a:pPr lvl="1"/>
            <a:r>
              <a:rPr lang="en-US" sz="2000" dirty="0" err="1"/>
              <a:t>DataFrame</a:t>
            </a:r>
            <a:r>
              <a:rPr lang="en-US" sz="2000" dirty="0"/>
              <a:t> API</a:t>
            </a:r>
          </a:p>
          <a:p>
            <a:pPr lvl="1"/>
            <a:r>
              <a:rPr lang="en-US" sz="2000" dirty="0"/>
              <a:t>Catalyst optimizer</a:t>
            </a:r>
          </a:p>
          <a:p>
            <a:r>
              <a:rPr lang="en-US" sz="2400" dirty="0"/>
              <a:t>The DataFrame API uses a collection of objects from Java and Python</a:t>
            </a:r>
          </a:p>
          <a:p>
            <a:r>
              <a:rPr lang="en-US" sz="2400" dirty="0"/>
              <a:t>The Catalyst optimizer contains a general library, which represents trees and applies different rules to transform them</a:t>
            </a:r>
          </a:p>
          <a:p>
            <a:r>
              <a:rPr lang="en-US" sz="2400" dirty="0"/>
              <a:t>The library runs on top of Spark as shown in picture</a:t>
            </a:r>
          </a:p>
          <a:p>
            <a:endParaRPr lang="en-US" dirty="0"/>
          </a:p>
        </p:txBody>
      </p:sp>
      <p:pic>
        <p:nvPicPr>
          <p:cNvPr id="6" name="Picture 5">
            <a:extLst>
              <a:ext uri="{FF2B5EF4-FFF2-40B4-BE49-F238E27FC236}">
                <a16:creationId xmlns:a16="http://schemas.microsoft.com/office/drawing/2014/main" id="{C412E1DD-65FF-E74A-982A-A0E39BF3554C}"/>
              </a:ext>
            </a:extLst>
          </p:cNvPr>
          <p:cNvPicPr>
            <a:picLocks noChangeAspect="1"/>
          </p:cNvPicPr>
          <p:nvPr/>
        </p:nvPicPr>
        <p:blipFill>
          <a:blip r:embed="rId2"/>
          <a:stretch>
            <a:fillRect/>
          </a:stretch>
        </p:blipFill>
        <p:spPr>
          <a:xfrm>
            <a:off x="975707" y="124503"/>
            <a:ext cx="2768980" cy="1439869"/>
          </a:xfrm>
          <a:prstGeom prst="rect">
            <a:avLst/>
          </a:prstGeom>
        </p:spPr>
      </p:pic>
      <p:sp>
        <p:nvSpPr>
          <p:cNvPr id="8" name="Title 1">
            <a:extLst>
              <a:ext uri="{FF2B5EF4-FFF2-40B4-BE49-F238E27FC236}">
                <a16:creationId xmlns:a16="http://schemas.microsoft.com/office/drawing/2014/main" id="{A9C4E1C7-6DEB-5840-9D3F-82D2158DF19F}"/>
              </a:ext>
            </a:extLst>
          </p:cNvPr>
          <p:cNvSpPr>
            <a:spLocks noGrp="1"/>
          </p:cNvSpPr>
          <p:nvPr>
            <p:ph type="title"/>
          </p:nvPr>
        </p:nvSpPr>
        <p:spPr>
          <a:xfrm>
            <a:off x="838200" y="365125"/>
            <a:ext cx="10515600" cy="1325563"/>
          </a:xfrm>
        </p:spPr>
        <p:txBody>
          <a:bodyPr/>
          <a:lstStyle/>
          <a:p>
            <a:pPr algn="ctr"/>
            <a:r>
              <a:rPr lang="en-US" dirty="0"/>
              <a:t>		</a:t>
            </a:r>
            <a:r>
              <a:rPr lang="en-US" sz="4000" dirty="0"/>
              <a:t>SQL and 	DataFrames</a:t>
            </a:r>
          </a:p>
        </p:txBody>
      </p:sp>
      <p:pic>
        <p:nvPicPr>
          <p:cNvPr id="2" name="Picture 1">
            <a:extLst>
              <a:ext uri="{FF2B5EF4-FFF2-40B4-BE49-F238E27FC236}">
                <a16:creationId xmlns:a16="http://schemas.microsoft.com/office/drawing/2014/main" id="{3DEA0116-0A73-4243-ABD9-FFCDC4777F3E}"/>
              </a:ext>
            </a:extLst>
          </p:cNvPr>
          <p:cNvPicPr>
            <a:picLocks noChangeAspect="1"/>
          </p:cNvPicPr>
          <p:nvPr/>
        </p:nvPicPr>
        <p:blipFill>
          <a:blip r:embed="rId3"/>
          <a:stretch>
            <a:fillRect/>
          </a:stretch>
        </p:blipFill>
        <p:spPr>
          <a:xfrm>
            <a:off x="6027954" y="1817004"/>
            <a:ext cx="5816758" cy="3566654"/>
          </a:xfrm>
          <a:prstGeom prst="rect">
            <a:avLst/>
          </a:prstGeom>
        </p:spPr>
      </p:pic>
      <p:sp>
        <p:nvSpPr>
          <p:cNvPr id="4" name="Rectangle 3">
            <a:extLst>
              <a:ext uri="{FF2B5EF4-FFF2-40B4-BE49-F238E27FC236}">
                <a16:creationId xmlns:a16="http://schemas.microsoft.com/office/drawing/2014/main" id="{AB635417-F35F-4E67-999F-9F28F3508551}"/>
              </a:ext>
            </a:extLst>
          </p:cNvPr>
          <p:cNvSpPr/>
          <p:nvPr/>
        </p:nvSpPr>
        <p:spPr>
          <a:xfrm>
            <a:off x="6777379" y="5538195"/>
            <a:ext cx="5014818" cy="276999"/>
          </a:xfrm>
          <a:prstGeom prst="rect">
            <a:avLst/>
          </a:prstGeom>
        </p:spPr>
        <p:txBody>
          <a:bodyPr wrap="square">
            <a:spAutoFit/>
          </a:bodyPr>
          <a:lstStyle/>
          <a:p>
            <a:r>
              <a:rPr lang="en-CA" sz="1200" dirty="0">
                <a:solidFill>
                  <a:schemeClr val="bg1">
                    <a:lumMod val="50000"/>
                  </a:schemeClr>
                </a:solidFill>
                <a:hlinkClick r:id="rId4">
                  <a:extLst>
                    <a:ext uri="{A12FA001-AC4F-418D-AE19-62706E023703}">
                      <ahyp:hlinkClr xmlns:ahyp="http://schemas.microsoft.com/office/drawing/2018/hyperlinkcolor" val="tx"/>
                    </a:ext>
                  </a:extLst>
                </a:hlinkClick>
              </a:rPr>
              <a:t>http://people.csail.mit.edu/matei/papers/2015/sigmod_spark_sql.pdf</a:t>
            </a:r>
            <a:endParaRPr lang="en-CA" sz="1200" dirty="0">
              <a:solidFill>
                <a:schemeClr val="bg1">
                  <a:lumMod val="50000"/>
                </a:schemeClr>
              </a:solidFill>
            </a:endParaRPr>
          </a:p>
        </p:txBody>
      </p:sp>
    </p:spTree>
    <p:extLst>
      <p:ext uri="{BB962C8B-B14F-4D97-AF65-F5344CB8AC3E}">
        <p14:creationId xmlns:p14="http://schemas.microsoft.com/office/powerpoint/2010/main" val="20919224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3D5BBCE-0608-644B-8C17-19892374C070}"/>
              </a:ext>
            </a:extLst>
          </p:cNvPr>
          <p:cNvSpPr>
            <a:spLocks noGrp="1"/>
          </p:cNvSpPr>
          <p:nvPr>
            <p:ph idx="1"/>
          </p:nvPr>
        </p:nvSpPr>
        <p:spPr>
          <a:xfrm>
            <a:off x="434093" y="1931079"/>
            <a:ext cx="5586564" cy="4284324"/>
          </a:xfrm>
        </p:spPr>
        <p:txBody>
          <a:bodyPr>
            <a:normAutofit/>
          </a:bodyPr>
          <a:lstStyle/>
          <a:p>
            <a:r>
              <a:rPr lang="en-US" sz="2400" dirty="0"/>
              <a:t>The Catalyst’s main Data type is a tree, which is composed of a node type objects </a:t>
            </a:r>
          </a:p>
          <a:p>
            <a:r>
              <a:rPr lang="en-US" sz="2400" dirty="0"/>
              <a:t>Trees can be modified by functional transformations, and are able to communicate from one tree to another </a:t>
            </a:r>
          </a:p>
          <a:p>
            <a:r>
              <a:rPr lang="en-US" sz="2400" dirty="0"/>
              <a:t>Tree Objects are Immutable </a:t>
            </a:r>
          </a:p>
          <a:p>
            <a:r>
              <a:rPr lang="en-CA" sz="2400" dirty="0"/>
              <a:t>Spark SQL uses the Pattern matching function/rule that allows for the extraction of values from nested structures of algebraic types.</a:t>
            </a:r>
            <a:endParaRPr lang="en-US" sz="2400" dirty="0"/>
          </a:p>
          <a:p>
            <a:endParaRPr lang="en-US" dirty="0"/>
          </a:p>
          <a:p>
            <a:endParaRPr lang="en-US" dirty="0"/>
          </a:p>
        </p:txBody>
      </p:sp>
      <p:pic>
        <p:nvPicPr>
          <p:cNvPr id="6" name="Picture 5">
            <a:extLst>
              <a:ext uri="{FF2B5EF4-FFF2-40B4-BE49-F238E27FC236}">
                <a16:creationId xmlns:a16="http://schemas.microsoft.com/office/drawing/2014/main" id="{C412E1DD-65FF-E74A-982A-A0E39BF3554C}"/>
              </a:ext>
            </a:extLst>
          </p:cNvPr>
          <p:cNvPicPr>
            <a:picLocks noChangeAspect="1"/>
          </p:cNvPicPr>
          <p:nvPr/>
        </p:nvPicPr>
        <p:blipFill>
          <a:blip r:embed="rId3"/>
          <a:stretch>
            <a:fillRect/>
          </a:stretch>
        </p:blipFill>
        <p:spPr>
          <a:xfrm>
            <a:off x="975707" y="124503"/>
            <a:ext cx="2768980" cy="1439869"/>
          </a:xfrm>
          <a:prstGeom prst="rect">
            <a:avLst/>
          </a:prstGeom>
        </p:spPr>
      </p:pic>
      <p:sp>
        <p:nvSpPr>
          <p:cNvPr id="8" name="Title 1">
            <a:extLst>
              <a:ext uri="{FF2B5EF4-FFF2-40B4-BE49-F238E27FC236}">
                <a16:creationId xmlns:a16="http://schemas.microsoft.com/office/drawing/2014/main" id="{A9C4E1C7-6DEB-5840-9D3F-82D2158DF19F}"/>
              </a:ext>
            </a:extLst>
          </p:cNvPr>
          <p:cNvSpPr>
            <a:spLocks noGrp="1"/>
          </p:cNvSpPr>
          <p:nvPr>
            <p:ph type="title"/>
          </p:nvPr>
        </p:nvSpPr>
        <p:spPr>
          <a:xfrm>
            <a:off x="838200" y="365125"/>
            <a:ext cx="10515600" cy="1325563"/>
          </a:xfrm>
        </p:spPr>
        <p:txBody>
          <a:bodyPr/>
          <a:lstStyle/>
          <a:p>
            <a:pPr algn="ctr"/>
            <a:r>
              <a:rPr lang="en-US" dirty="0"/>
              <a:t>		</a:t>
            </a:r>
            <a:r>
              <a:rPr lang="en-US" sz="4000" dirty="0"/>
              <a:t>SQL and 	DataFrames</a:t>
            </a:r>
          </a:p>
        </p:txBody>
      </p:sp>
      <p:pic>
        <p:nvPicPr>
          <p:cNvPr id="2" name="Picture 1">
            <a:extLst>
              <a:ext uri="{FF2B5EF4-FFF2-40B4-BE49-F238E27FC236}">
                <a16:creationId xmlns:a16="http://schemas.microsoft.com/office/drawing/2014/main" id="{D37ADCC0-C1EE-442C-B0B4-E1EE323EF630}"/>
              </a:ext>
            </a:extLst>
          </p:cNvPr>
          <p:cNvPicPr>
            <a:picLocks noChangeAspect="1"/>
          </p:cNvPicPr>
          <p:nvPr/>
        </p:nvPicPr>
        <p:blipFill>
          <a:blip r:embed="rId4"/>
          <a:stretch>
            <a:fillRect/>
          </a:stretch>
        </p:blipFill>
        <p:spPr>
          <a:xfrm>
            <a:off x="5910058" y="1931079"/>
            <a:ext cx="5612949" cy="3144355"/>
          </a:xfrm>
          <a:prstGeom prst="rect">
            <a:avLst/>
          </a:prstGeom>
        </p:spPr>
      </p:pic>
      <p:sp>
        <p:nvSpPr>
          <p:cNvPr id="4" name="Rectangle 3">
            <a:extLst>
              <a:ext uri="{FF2B5EF4-FFF2-40B4-BE49-F238E27FC236}">
                <a16:creationId xmlns:a16="http://schemas.microsoft.com/office/drawing/2014/main" id="{7150568F-66DA-4E51-AE4D-E61B1649578B}"/>
              </a:ext>
            </a:extLst>
          </p:cNvPr>
          <p:cNvSpPr/>
          <p:nvPr/>
        </p:nvSpPr>
        <p:spPr>
          <a:xfrm>
            <a:off x="6377027" y="5177325"/>
            <a:ext cx="4789610" cy="276999"/>
          </a:xfrm>
          <a:prstGeom prst="rect">
            <a:avLst/>
          </a:prstGeom>
        </p:spPr>
        <p:txBody>
          <a:bodyPr wrap="square">
            <a:spAutoFit/>
          </a:bodyPr>
          <a:lstStyle/>
          <a:p>
            <a:r>
              <a:rPr lang="en-CA" sz="1200" dirty="0">
                <a:solidFill>
                  <a:schemeClr val="bg1">
                    <a:lumMod val="50000"/>
                  </a:schemeClr>
                </a:solidFill>
                <a:hlinkClick r:id="rId5">
                  <a:extLst>
                    <a:ext uri="{A12FA001-AC4F-418D-AE19-62706E023703}">
                      <ahyp:hlinkClr xmlns:ahyp="http://schemas.microsoft.com/office/drawing/2018/hyperlinkcolor" val="tx"/>
                    </a:ext>
                  </a:extLst>
                </a:hlinkClick>
              </a:rPr>
              <a:t>http://people.csail.mit.edu/matei/papers/2015/sigmod_spark_sql.pdf</a:t>
            </a:r>
            <a:endParaRPr lang="en-CA" sz="1200" dirty="0">
              <a:solidFill>
                <a:schemeClr val="bg1">
                  <a:lumMod val="50000"/>
                </a:schemeClr>
              </a:solidFill>
            </a:endParaRPr>
          </a:p>
        </p:txBody>
      </p:sp>
    </p:spTree>
    <p:extLst>
      <p:ext uri="{BB962C8B-B14F-4D97-AF65-F5344CB8AC3E}">
        <p14:creationId xmlns:p14="http://schemas.microsoft.com/office/powerpoint/2010/main" val="22880789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3D5BBCE-0608-644B-8C17-19892374C070}"/>
              </a:ext>
            </a:extLst>
          </p:cNvPr>
          <p:cNvSpPr>
            <a:spLocks noGrp="1"/>
          </p:cNvSpPr>
          <p:nvPr>
            <p:ph idx="1"/>
          </p:nvPr>
        </p:nvSpPr>
        <p:spPr>
          <a:xfrm>
            <a:off x="434093" y="1553635"/>
            <a:ext cx="11381188" cy="2186158"/>
          </a:xfrm>
        </p:spPr>
        <p:txBody>
          <a:bodyPr>
            <a:noAutofit/>
          </a:bodyPr>
          <a:lstStyle/>
          <a:p>
            <a:r>
              <a:rPr lang="en-US" sz="2200" dirty="0"/>
              <a:t>Catalyst’s transformation tree is used in four phases. </a:t>
            </a:r>
          </a:p>
          <a:p>
            <a:r>
              <a:rPr lang="en-US" sz="2200" dirty="0"/>
              <a:t>Analysis: rule-based optimization performed when there are any unresolved relations or references</a:t>
            </a:r>
          </a:p>
          <a:p>
            <a:r>
              <a:rPr lang="en-US" sz="2200" dirty="0"/>
              <a:t>Logical Optimization: rule-based optimization, to the already build “Logical Plan”</a:t>
            </a:r>
          </a:p>
          <a:p>
            <a:r>
              <a:rPr lang="en-US" sz="2200" dirty="0"/>
              <a:t>Physical Planning: cost-based optimization, that chooses the best model based on a cost model </a:t>
            </a:r>
          </a:p>
          <a:p>
            <a:r>
              <a:rPr lang="en-US" sz="2200" dirty="0"/>
              <a:t>Code Generation: Uses “quasiquotes”, to produce code efficiently in Java bytecode </a:t>
            </a:r>
          </a:p>
          <a:p>
            <a:endParaRPr lang="en-US" sz="2200" dirty="0"/>
          </a:p>
          <a:p>
            <a:endParaRPr lang="en-US" sz="2200" dirty="0"/>
          </a:p>
          <a:p>
            <a:endParaRPr lang="en-US" dirty="0"/>
          </a:p>
        </p:txBody>
      </p:sp>
      <p:pic>
        <p:nvPicPr>
          <p:cNvPr id="6" name="Picture 5">
            <a:extLst>
              <a:ext uri="{FF2B5EF4-FFF2-40B4-BE49-F238E27FC236}">
                <a16:creationId xmlns:a16="http://schemas.microsoft.com/office/drawing/2014/main" id="{C412E1DD-65FF-E74A-982A-A0E39BF3554C}"/>
              </a:ext>
            </a:extLst>
          </p:cNvPr>
          <p:cNvPicPr>
            <a:picLocks noChangeAspect="1"/>
          </p:cNvPicPr>
          <p:nvPr/>
        </p:nvPicPr>
        <p:blipFill>
          <a:blip r:embed="rId3"/>
          <a:stretch>
            <a:fillRect/>
          </a:stretch>
        </p:blipFill>
        <p:spPr>
          <a:xfrm>
            <a:off x="975707" y="124503"/>
            <a:ext cx="2768980" cy="1439869"/>
          </a:xfrm>
          <a:prstGeom prst="rect">
            <a:avLst/>
          </a:prstGeom>
        </p:spPr>
      </p:pic>
      <p:sp>
        <p:nvSpPr>
          <p:cNvPr id="8" name="Title 1">
            <a:extLst>
              <a:ext uri="{FF2B5EF4-FFF2-40B4-BE49-F238E27FC236}">
                <a16:creationId xmlns:a16="http://schemas.microsoft.com/office/drawing/2014/main" id="{A9C4E1C7-6DEB-5840-9D3F-82D2158DF19F}"/>
              </a:ext>
            </a:extLst>
          </p:cNvPr>
          <p:cNvSpPr>
            <a:spLocks noGrp="1"/>
          </p:cNvSpPr>
          <p:nvPr>
            <p:ph type="title"/>
          </p:nvPr>
        </p:nvSpPr>
        <p:spPr>
          <a:xfrm>
            <a:off x="838200" y="365125"/>
            <a:ext cx="10515600" cy="1325563"/>
          </a:xfrm>
        </p:spPr>
        <p:txBody>
          <a:bodyPr/>
          <a:lstStyle/>
          <a:p>
            <a:pPr algn="ctr"/>
            <a:r>
              <a:rPr lang="en-US" dirty="0"/>
              <a:t>		</a:t>
            </a:r>
            <a:r>
              <a:rPr lang="en-US" sz="4000" dirty="0"/>
              <a:t> SQL and DataFrames</a:t>
            </a:r>
          </a:p>
        </p:txBody>
      </p:sp>
      <p:pic>
        <p:nvPicPr>
          <p:cNvPr id="5" name="Picture 4">
            <a:extLst>
              <a:ext uri="{FF2B5EF4-FFF2-40B4-BE49-F238E27FC236}">
                <a16:creationId xmlns:a16="http://schemas.microsoft.com/office/drawing/2014/main" id="{6CE74644-ED29-4267-87AF-C8C1394B4B97}"/>
              </a:ext>
            </a:extLst>
          </p:cNvPr>
          <p:cNvPicPr>
            <a:picLocks noChangeAspect="1"/>
          </p:cNvPicPr>
          <p:nvPr/>
        </p:nvPicPr>
        <p:blipFill>
          <a:blip r:embed="rId4"/>
          <a:stretch>
            <a:fillRect/>
          </a:stretch>
        </p:blipFill>
        <p:spPr>
          <a:xfrm>
            <a:off x="1275819" y="4039523"/>
            <a:ext cx="9144000" cy="2466975"/>
          </a:xfrm>
          <a:prstGeom prst="rect">
            <a:avLst/>
          </a:prstGeom>
        </p:spPr>
      </p:pic>
      <p:sp>
        <p:nvSpPr>
          <p:cNvPr id="2" name="Rectangle 1">
            <a:extLst>
              <a:ext uri="{FF2B5EF4-FFF2-40B4-BE49-F238E27FC236}">
                <a16:creationId xmlns:a16="http://schemas.microsoft.com/office/drawing/2014/main" id="{F7F4AB5D-9E97-421E-80DA-F3533F424424}"/>
              </a:ext>
            </a:extLst>
          </p:cNvPr>
          <p:cNvSpPr/>
          <p:nvPr/>
        </p:nvSpPr>
        <p:spPr>
          <a:xfrm>
            <a:off x="3550900" y="6447124"/>
            <a:ext cx="4928081" cy="286373"/>
          </a:xfrm>
          <a:prstGeom prst="rect">
            <a:avLst/>
          </a:prstGeom>
        </p:spPr>
        <p:txBody>
          <a:bodyPr wrap="square">
            <a:spAutoFit/>
          </a:bodyPr>
          <a:lstStyle/>
          <a:p>
            <a:r>
              <a:rPr lang="en-CA" sz="1200" dirty="0">
                <a:solidFill>
                  <a:schemeClr val="bg1">
                    <a:lumMod val="50000"/>
                  </a:schemeClr>
                </a:solidFill>
                <a:hlinkClick r:id="rId5">
                  <a:extLst>
                    <a:ext uri="{A12FA001-AC4F-418D-AE19-62706E023703}">
                      <ahyp:hlinkClr xmlns:ahyp="http://schemas.microsoft.com/office/drawing/2018/hyperlinkcolor" val="tx"/>
                    </a:ext>
                  </a:extLst>
                </a:hlinkClick>
              </a:rPr>
              <a:t>http://people.csail.mit.edu/matei/papers/2015/sigmod_spark_sql.pdf</a:t>
            </a:r>
            <a:endParaRPr lang="en-CA" sz="1200" dirty="0">
              <a:solidFill>
                <a:schemeClr val="bg1">
                  <a:lumMod val="50000"/>
                </a:schemeClr>
              </a:solidFill>
            </a:endParaRPr>
          </a:p>
        </p:txBody>
      </p:sp>
    </p:spTree>
    <p:extLst>
      <p:ext uri="{BB962C8B-B14F-4D97-AF65-F5344CB8AC3E}">
        <p14:creationId xmlns:p14="http://schemas.microsoft.com/office/powerpoint/2010/main" val="37371956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3D5BBCE-0608-644B-8C17-19892374C070}"/>
              </a:ext>
            </a:extLst>
          </p:cNvPr>
          <p:cNvSpPr>
            <a:spLocks noGrp="1"/>
          </p:cNvSpPr>
          <p:nvPr>
            <p:ph idx="1"/>
          </p:nvPr>
        </p:nvSpPr>
        <p:spPr>
          <a:xfrm>
            <a:off x="434093" y="1931079"/>
            <a:ext cx="11381188" cy="4264238"/>
          </a:xfrm>
        </p:spPr>
        <p:txBody>
          <a:bodyPr>
            <a:normAutofit/>
          </a:bodyPr>
          <a:lstStyle/>
          <a:p>
            <a:r>
              <a:rPr lang="en-US" sz="2600" dirty="0"/>
              <a:t>Provides fast distributed implementations of common learning algorithms, which are: linear models, naïve Bayes, decision trees, and k-clustering</a:t>
            </a:r>
          </a:p>
          <a:p>
            <a:r>
              <a:rPr lang="en-US" sz="2600" dirty="0"/>
              <a:t>Provide many algorithms optimizations, such as the ALS algorithm, to improve on linear algebra operations</a:t>
            </a:r>
          </a:p>
          <a:p>
            <a:r>
              <a:rPr lang="en-CA" sz="2600" dirty="0"/>
              <a:t>Provides with Machine learning pipelines , which can be often described as workflows that involve sequentially data preparation, feature extraction, model fitting and validation stages.</a:t>
            </a:r>
          </a:p>
          <a:p>
            <a:r>
              <a:rPr lang="en-CA" sz="2600" dirty="0"/>
              <a:t>Provides with robust documentation, it also provides with a list of codes dependencies.</a:t>
            </a:r>
            <a:endParaRPr lang="en-US" dirty="0"/>
          </a:p>
          <a:p>
            <a:endParaRPr lang="en-US" dirty="0"/>
          </a:p>
        </p:txBody>
      </p:sp>
      <p:pic>
        <p:nvPicPr>
          <p:cNvPr id="6" name="Picture 5">
            <a:extLst>
              <a:ext uri="{FF2B5EF4-FFF2-40B4-BE49-F238E27FC236}">
                <a16:creationId xmlns:a16="http://schemas.microsoft.com/office/drawing/2014/main" id="{C412E1DD-65FF-E74A-982A-A0E39BF3554C}"/>
              </a:ext>
            </a:extLst>
          </p:cNvPr>
          <p:cNvPicPr>
            <a:picLocks noChangeAspect="1"/>
          </p:cNvPicPr>
          <p:nvPr/>
        </p:nvPicPr>
        <p:blipFill>
          <a:blip r:embed="rId3"/>
          <a:stretch>
            <a:fillRect/>
          </a:stretch>
        </p:blipFill>
        <p:spPr>
          <a:xfrm>
            <a:off x="975707" y="124503"/>
            <a:ext cx="2768980" cy="1439869"/>
          </a:xfrm>
          <a:prstGeom prst="rect">
            <a:avLst/>
          </a:prstGeom>
        </p:spPr>
      </p:pic>
      <p:sp>
        <p:nvSpPr>
          <p:cNvPr id="8" name="Title 1">
            <a:extLst>
              <a:ext uri="{FF2B5EF4-FFF2-40B4-BE49-F238E27FC236}">
                <a16:creationId xmlns:a16="http://schemas.microsoft.com/office/drawing/2014/main" id="{A9C4E1C7-6DEB-5840-9D3F-82D2158DF19F}"/>
              </a:ext>
            </a:extLst>
          </p:cNvPr>
          <p:cNvSpPr>
            <a:spLocks noGrp="1"/>
          </p:cNvSpPr>
          <p:nvPr>
            <p:ph type="title"/>
          </p:nvPr>
        </p:nvSpPr>
        <p:spPr>
          <a:xfrm>
            <a:off x="838200" y="365125"/>
            <a:ext cx="10515600" cy="1325563"/>
          </a:xfrm>
        </p:spPr>
        <p:txBody>
          <a:bodyPr/>
          <a:lstStyle/>
          <a:p>
            <a:pPr algn="ctr"/>
            <a:r>
              <a:rPr lang="en-US" dirty="0"/>
              <a:t>			</a:t>
            </a:r>
            <a:r>
              <a:rPr lang="en-US" sz="4000" dirty="0"/>
              <a:t>Machine Learning Library(MLlib)	</a:t>
            </a:r>
          </a:p>
        </p:txBody>
      </p:sp>
    </p:spTree>
    <p:extLst>
      <p:ext uri="{BB962C8B-B14F-4D97-AF65-F5344CB8AC3E}">
        <p14:creationId xmlns:p14="http://schemas.microsoft.com/office/powerpoint/2010/main" val="10239230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3D5BBCE-0608-644B-8C17-19892374C070}"/>
              </a:ext>
            </a:extLst>
          </p:cNvPr>
          <p:cNvSpPr>
            <a:spLocks noGrp="1"/>
          </p:cNvSpPr>
          <p:nvPr>
            <p:ph idx="1"/>
          </p:nvPr>
        </p:nvSpPr>
        <p:spPr>
          <a:xfrm>
            <a:off x="434092" y="1931079"/>
            <a:ext cx="6151643" cy="4561796"/>
          </a:xfrm>
        </p:spPr>
        <p:txBody>
          <a:bodyPr>
            <a:normAutofit/>
          </a:bodyPr>
          <a:lstStyle/>
          <a:p>
            <a:r>
              <a:rPr lang="en-CA" sz="2400" dirty="0"/>
              <a:t>MLlib’s  1.4 version is faster than MLlib’s version 1.1. Also, it can be observed that when using Apache’s Mahout v0.9 (which runs Hadoop MapReduce), the computational time is substantially slower than any of MLlib’s versions. The benchmark used for this graph was the ALS algorithm.</a:t>
            </a:r>
          </a:p>
          <a:p>
            <a:endParaRPr lang="en-CA" sz="2400" dirty="0"/>
          </a:p>
          <a:p>
            <a:r>
              <a:rPr lang="en-US" sz="2400" dirty="0"/>
              <a:t>MLlib v1.1 relative improvement over MLlib 1.0 , it can be observed that there was on average 3.0x improvement on different algorithms</a:t>
            </a:r>
          </a:p>
        </p:txBody>
      </p:sp>
      <p:pic>
        <p:nvPicPr>
          <p:cNvPr id="6" name="Picture 5">
            <a:extLst>
              <a:ext uri="{FF2B5EF4-FFF2-40B4-BE49-F238E27FC236}">
                <a16:creationId xmlns:a16="http://schemas.microsoft.com/office/drawing/2014/main" id="{C412E1DD-65FF-E74A-982A-A0E39BF3554C}"/>
              </a:ext>
            </a:extLst>
          </p:cNvPr>
          <p:cNvPicPr>
            <a:picLocks noChangeAspect="1"/>
          </p:cNvPicPr>
          <p:nvPr/>
        </p:nvPicPr>
        <p:blipFill>
          <a:blip r:embed="rId3"/>
          <a:stretch>
            <a:fillRect/>
          </a:stretch>
        </p:blipFill>
        <p:spPr>
          <a:xfrm>
            <a:off x="975707" y="124503"/>
            <a:ext cx="2768980" cy="1439869"/>
          </a:xfrm>
          <a:prstGeom prst="rect">
            <a:avLst/>
          </a:prstGeom>
        </p:spPr>
      </p:pic>
      <p:sp>
        <p:nvSpPr>
          <p:cNvPr id="8" name="Title 1">
            <a:extLst>
              <a:ext uri="{FF2B5EF4-FFF2-40B4-BE49-F238E27FC236}">
                <a16:creationId xmlns:a16="http://schemas.microsoft.com/office/drawing/2014/main" id="{A9C4E1C7-6DEB-5840-9D3F-82D2158DF19F}"/>
              </a:ext>
            </a:extLst>
          </p:cNvPr>
          <p:cNvSpPr>
            <a:spLocks noGrp="1"/>
          </p:cNvSpPr>
          <p:nvPr>
            <p:ph type="title"/>
          </p:nvPr>
        </p:nvSpPr>
        <p:spPr>
          <a:xfrm>
            <a:off x="838200" y="365125"/>
            <a:ext cx="10515600" cy="1325563"/>
          </a:xfrm>
        </p:spPr>
        <p:txBody>
          <a:bodyPr/>
          <a:lstStyle/>
          <a:p>
            <a:pPr algn="ctr"/>
            <a:r>
              <a:rPr lang="en-US" dirty="0"/>
              <a:t>			</a:t>
            </a:r>
            <a:r>
              <a:rPr lang="en-US" sz="4000" dirty="0"/>
              <a:t>Machine Learning Library(MLlib)	</a:t>
            </a:r>
          </a:p>
        </p:txBody>
      </p:sp>
      <p:pic>
        <p:nvPicPr>
          <p:cNvPr id="2" name="Picture 1">
            <a:extLst>
              <a:ext uri="{FF2B5EF4-FFF2-40B4-BE49-F238E27FC236}">
                <a16:creationId xmlns:a16="http://schemas.microsoft.com/office/drawing/2014/main" id="{63B2D42D-CB4D-458A-A200-A41731E42876}"/>
              </a:ext>
            </a:extLst>
          </p:cNvPr>
          <p:cNvPicPr>
            <a:picLocks noChangeAspect="1"/>
          </p:cNvPicPr>
          <p:nvPr/>
        </p:nvPicPr>
        <p:blipFill>
          <a:blip r:embed="rId4"/>
          <a:stretch>
            <a:fillRect/>
          </a:stretch>
        </p:blipFill>
        <p:spPr>
          <a:xfrm>
            <a:off x="7309718" y="1402957"/>
            <a:ext cx="4088822" cy="2605886"/>
          </a:xfrm>
          <a:prstGeom prst="rect">
            <a:avLst/>
          </a:prstGeom>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pic>
      <p:pic>
        <p:nvPicPr>
          <p:cNvPr id="4" name="Picture 3">
            <a:extLst>
              <a:ext uri="{FF2B5EF4-FFF2-40B4-BE49-F238E27FC236}">
                <a16:creationId xmlns:a16="http://schemas.microsoft.com/office/drawing/2014/main" id="{CD51255F-5917-4D54-8DD1-C7C7B3C490E3}"/>
              </a:ext>
            </a:extLst>
          </p:cNvPr>
          <p:cNvPicPr>
            <a:picLocks noChangeAspect="1"/>
          </p:cNvPicPr>
          <p:nvPr/>
        </p:nvPicPr>
        <p:blipFill>
          <a:blip r:embed="rId5"/>
          <a:stretch>
            <a:fillRect/>
          </a:stretch>
        </p:blipFill>
        <p:spPr>
          <a:xfrm>
            <a:off x="7309719" y="4152100"/>
            <a:ext cx="4088822" cy="2340775"/>
          </a:xfrm>
          <a:prstGeom prst="rect">
            <a:avLst/>
          </a:prstGeom>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pic>
      <p:sp>
        <p:nvSpPr>
          <p:cNvPr id="5" name="Rectangle 4">
            <a:extLst>
              <a:ext uri="{FF2B5EF4-FFF2-40B4-BE49-F238E27FC236}">
                <a16:creationId xmlns:a16="http://schemas.microsoft.com/office/drawing/2014/main" id="{E4A6AFA6-41E7-4915-ADFD-B78EE7E15CDC}"/>
              </a:ext>
            </a:extLst>
          </p:cNvPr>
          <p:cNvSpPr/>
          <p:nvPr/>
        </p:nvSpPr>
        <p:spPr>
          <a:xfrm>
            <a:off x="7501014" y="6478825"/>
            <a:ext cx="3852786" cy="276999"/>
          </a:xfrm>
          <a:prstGeom prst="rect">
            <a:avLst/>
          </a:prstGeom>
        </p:spPr>
        <p:txBody>
          <a:bodyPr wrap="none">
            <a:spAutoFit/>
          </a:bodyPr>
          <a:lstStyle/>
          <a:p>
            <a:r>
              <a:rPr lang="en-CA" sz="1200" dirty="0">
                <a:solidFill>
                  <a:schemeClr val="bg1">
                    <a:lumMod val="50000"/>
                  </a:schemeClr>
                </a:solidFill>
                <a:hlinkClick r:id="rId6">
                  <a:extLst>
                    <a:ext uri="{A12FA001-AC4F-418D-AE19-62706E023703}">
                      <ahyp:hlinkClr xmlns:ahyp="http://schemas.microsoft.com/office/drawing/2018/hyperlinkcolor" val="tx"/>
                    </a:ext>
                  </a:extLst>
                </a:hlinkClick>
              </a:rPr>
              <a:t>http://www.jmlr.org/papers/volume17/15-237/15-237.pdf</a:t>
            </a:r>
            <a:endParaRPr lang="en-CA" sz="1200" dirty="0">
              <a:solidFill>
                <a:schemeClr val="bg1">
                  <a:lumMod val="50000"/>
                </a:schemeClr>
              </a:solidFill>
            </a:endParaRPr>
          </a:p>
        </p:txBody>
      </p:sp>
    </p:spTree>
    <p:extLst>
      <p:ext uri="{BB962C8B-B14F-4D97-AF65-F5344CB8AC3E}">
        <p14:creationId xmlns:p14="http://schemas.microsoft.com/office/powerpoint/2010/main" val="4213511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3D5BBCE-0608-644B-8C17-19892374C070}"/>
              </a:ext>
            </a:extLst>
          </p:cNvPr>
          <p:cNvSpPr>
            <a:spLocks noGrp="1"/>
          </p:cNvSpPr>
          <p:nvPr>
            <p:ph idx="1"/>
          </p:nvPr>
        </p:nvSpPr>
        <p:spPr>
          <a:xfrm>
            <a:off x="838200" y="1568968"/>
            <a:ext cx="10515600" cy="4928734"/>
          </a:xfrm>
        </p:spPr>
        <p:txBody>
          <a:bodyPr>
            <a:normAutofit/>
          </a:bodyPr>
          <a:lstStyle/>
          <a:p>
            <a:r>
              <a:rPr lang="en-US" sz="2400" dirty="0"/>
              <a:t>Proposes new streaming model than the well known “continuous operator” model</a:t>
            </a:r>
          </a:p>
          <a:p>
            <a:r>
              <a:rPr lang="en-US" sz="2400" dirty="0"/>
              <a:t>New model avoids regular problems by structuring computations as a set of short, stateless, deterministic tasks, rather than continuous operators. These objects are called discretized streams.</a:t>
            </a:r>
          </a:p>
        </p:txBody>
      </p:sp>
      <p:pic>
        <p:nvPicPr>
          <p:cNvPr id="6" name="Picture 5">
            <a:extLst>
              <a:ext uri="{FF2B5EF4-FFF2-40B4-BE49-F238E27FC236}">
                <a16:creationId xmlns:a16="http://schemas.microsoft.com/office/drawing/2014/main" id="{C412E1DD-65FF-E74A-982A-A0E39BF3554C}"/>
              </a:ext>
            </a:extLst>
          </p:cNvPr>
          <p:cNvPicPr>
            <a:picLocks noChangeAspect="1"/>
          </p:cNvPicPr>
          <p:nvPr/>
        </p:nvPicPr>
        <p:blipFill>
          <a:blip r:embed="rId3"/>
          <a:stretch>
            <a:fillRect/>
          </a:stretch>
        </p:blipFill>
        <p:spPr>
          <a:xfrm>
            <a:off x="975707" y="124503"/>
            <a:ext cx="2768980" cy="1439869"/>
          </a:xfrm>
          <a:prstGeom prst="rect">
            <a:avLst/>
          </a:prstGeom>
        </p:spPr>
      </p:pic>
      <p:sp>
        <p:nvSpPr>
          <p:cNvPr id="8" name="Title 1">
            <a:extLst>
              <a:ext uri="{FF2B5EF4-FFF2-40B4-BE49-F238E27FC236}">
                <a16:creationId xmlns:a16="http://schemas.microsoft.com/office/drawing/2014/main" id="{A9C4E1C7-6DEB-5840-9D3F-82D2158DF19F}"/>
              </a:ext>
            </a:extLst>
          </p:cNvPr>
          <p:cNvSpPr>
            <a:spLocks noGrp="1"/>
          </p:cNvSpPr>
          <p:nvPr>
            <p:ph type="title"/>
          </p:nvPr>
        </p:nvSpPr>
        <p:spPr>
          <a:xfrm>
            <a:off x="838200" y="365125"/>
            <a:ext cx="10515600" cy="1325563"/>
          </a:xfrm>
        </p:spPr>
        <p:txBody>
          <a:bodyPr/>
          <a:lstStyle/>
          <a:p>
            <a:pPr algn="ctr"/>
            <a:r>
              <a:rPr lang="en-US" dirty="0"/>
              <a:t>		Spark Streaming</a:t>
            </a:r>
            <a:r>
              <a:rPr lang="en-US" sz="4000" dirty="0"/>
              <a:t>	</a:t>
            </a:r>
          </a:p>
        </p:txBody>
      </p:sp>
      <p:pic>
        <p:nvPicPr>
          <p:cNvPr id="5" name="Content Placeholder 1">
            <a:extLst>
              <a:ext uri="{FF2B5EF4-FFF2-40B4-BE49-F238E27FC236}">
                <a16:creationId xmlns:a16="http://schemas.microsoft.com/office/drawing/2014/main" id="{9790B922-21F6-40F1-ADC3-67EFD48F096F}"/>
              </a:ext>
            </a:extLst>
          </p:cNvPr>
          <p:cNvPicPr>
            <a:picLocks noChangeAspect="1"/>
          </p:cNvPicPr>
          <p:nvPr/>
        </p:nvPicPr>
        <p:blipFill>
          <a:blip r:embed="rId4"/>
          <a:stretch>
            <a:fillRect/>
          </a:stretch>
        </p:blipFill>
        <p:spPr>
          <a:xfrm>
            <a:off x="2764864" y="3367923"/>
            <a:ext cx="6662271" cy="3102011"/>
          </a:xfrm>
          <a:prstGeom prst="rect">
            <a:avLst/>
          </a:prstGeom>
        </p:spPr>
      </p:pic>
      <p:sp>
        <p:nvSpPr>
          <p:cNvPr id="7" name="Rectangle 6">
            <a:extLst>
              <a:ext uri="{FF2B5EF4-FFF2-40B4-BE49-F238E27FC236}">
                <a16:creationId xmlns:a16="http://schemas.microsoft.com/office/drawing/2014/main" id="{FA55A2F5-8149-416E-A415-3546B041C499}"/>
              </a:ext>
            </a:extLst>
          </p:cNvPr>
          <p:cNvSpPr/>
          <p:nvPr/>
        </p:nvSpPr>
        <p:spPr>
          <a:xfrm>
            <a:off x="3454153" y="6435481"/>
            <a:ext cx="6096000" cy="276999"/>
          </a:xfrm>
          <a:prstGeom prst="rect">
            <a:avLst/>
          </a:prstGeom>
        </p:spPr>
        <p:txBody>
          <a:bodyPr>
            <a:spAutoFit/>
          </a:bodyPr>
          <a:lstStyle/>
          <a:p>
            <a:r>
              <a:rPr lang="en-CA" sz="1200" dirty="0">
                <a:solidFill>
                  <a:schemeClr val="bg1">
                    <a:lumMod val="50000"/>
                  </a:schemeClr>
                </a:solidFill>
                <a:hlinkClick r:id="rId5">
                  <a:extLst>
                    <a:ext uri="{A12FA001-AC4F-418D-AE19-62706E023703}">
                      <ahyp:hlinkClr xmlns:ahyp="http://schemas.microsoft.com/office/drawing/2018/hyperlinkcolor" val="tx"/>
                    </a:ext>
                  </a:extLst>
                </a:hlinkClick>
              </a:rPr>
              <a:t>http://people.csail.mit.edu/matei/papers/2013/sosp_spark_streaming.pdf</a:t>
            </a:r>
            <a:endParaRPr lang="en-CA" sz="1200" dirty="0">
              <a:solidFill>
                <a:schemeClr val="bg1">
                  <a:lumMod val="50000"/>
                </a:schemeClr>
              </a:solidFill>
            </a:endParaRPr>
          </a:p>
        </p:txBody>
      </p:sp>
    </p:spTree>
    <p:extLst>
      <p:ext uri="{BB962C8B-B14F-4D97-AF65-F5344CB8AC3E}">
        <p14:creationId xmlns:p14="http://schemas.microsoft.com/office/powerpoint/2010/main" val="3369082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B45A142-4255-493C-8284-5D566C121B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21177"/>
            <a:ext cx="4332307" cy="6179552"/>
          </a:xfrm>
          <a:prstGeom prst="rect">
            <a:avLst/>
          </a:prstGeom>
          <a:solidFill>
            <a:srgbClr val="404040">
              <a:alpha val="89804"/>
            </a:srgbClr>
          </a:solidFill>
          <a:ln w="127000" cap="sq" cmpd="thinThick">
            <a:solidFill>
              <a:srgbClr val="595959">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BE463E4-7DCC-8A4C-975A-B5BFB68E01B6}"/>
              </a:ext>
            </a:extLst>
          </p:cNvPr>
          <p:cNvSpPr>
            <a:spLocks noGrp="1"/>
          </p:cNvSpPr>
          <p:nvPr>
            <p:ph type="title"/>
          </p:nvPr>
        </p:nvSpPr>
        <p:spPr>
          <a:xfrm>
            <a:off x="674237" y="1237126"/>
            <a:ext cx="3657600" cy="2080752"/>
          </a:xfrm>
        </p:spPr>
        <p:txBody>
          <a:bodyPr vert="horz" lIns="91440" tIns="45720" rIns="91440" bIns="45720" rtlCol="0" anchor="b">
            <a:normAutofit/>
          </a:bodyPr>
          <a:lstStyle/>
          <a:p>
            <a:pPr algn="ctr"/>
            <a:r>
              <a:rPr lang="en-US" sz="4800" kern="1200" dirty="0">
                <a:solidFill>
                  <a:srgbClr val="FFFFFF"/>
                </a:solidFill>
                <a:latin typeface="+mj-lt"/>
                <a:ea typeface="+mj-ea"/>
                <a:cs typeface="+mj-cs"/>
              </a:rPr>
              <a:t>Exponential Growth in Data</a:t>
            </a:r>
          </a:p>
        </p:txBody>
      </p:sp>
      <p:cxnSp>
        <p:nvCxnSpPr>
          <p:cNvPr id="11" name="Straight Connector 10">
            <a:extLst>
              <a:ext uri="{FF2B5EF4-FFF2-40B4-BE49-F238E27FC236}">
                <a16:creationId xmlns:a16="http://schemas.microsoft.com/office/drawing/2014/main" id="{38FB9660-F42F-4313-BBC4-47C007FE484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1126" y="3910267"/>
            <a:ext cx="258679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pic>
        <p:nvPicPr>
          <p:cNvPr id="4" name="Content Placeholder 3">
            <a:extLst>
              <a:ext uri="{FF2B5EF4-FFF2-40B4-BE49-F238E27FC236}">
                <a16:creationId xmlns:a16="http://schemas.microsoft.com/office/drawing/2014/main" id="{4C47DAF0-DCC5-394B-8DA2-BE62AC197695}"/>
              </a:ext>
            </a:extLst>
          </p:cNvPr>
          <p:cNvPicPr>
            <a:picLocks noGrp="1" noChangeAspect="1"/>
          </p:cNvPicPr>
          <p:nvPr>
            <p:ph idx="1"/>
          </p:nvPr>
        </p:nvPicPr>
        <p:blipFill>
          <a:blip r:embed="rId2"/>
          <a:stretch>
            <a:fillRect/>
          </a:stretch>
        </p:blipFill>
        <p:spPr>
          <a:xfrm>
            <a:off x="5154385" y="492573"/>
            <a:ext cx="6552418" cy="5880796"/>
          </a:xfrm>
          <a:prstGeom prst="rect">
            <a:avLst/>
          </a:prstGeom>
        </p:spPr>
      </p:pic>
      <p:sp>
        <p:nvSpPr>
          <p:cNvPr id="5" name="TextBox 4">
            <a:extLst>
              <a:ext uri="{FF2B5EF4-FFF2-40B4-BE49-F238E27FC236}">
                <a16:creationId xmlns:a16="http://schemas.microsoft.com/office/drawing/2014/main" id="{0E277E4C-2CC3-9245-83B5-B35D28F80BB5}"/>
              </a:ext>
            </a:extLst>
          </p:cNvPr>
          <p:cNvSpPr txBox="1"/>
          <p:nvPr/>
        </p:nvSpPr>
        <p:spPr>
          <a:xfrm>
            <a:off x="6530609" y="1651657"/>
            <a:ext cx="279698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(1 trillion gigabytes!)</a:t>
            </a:r>
          </a:p>
        </p:txBody>
      </p:sp>
      <p:sp>
        <p:nvSpPr>
          <p:cNvPr id="8" name="TextBox 7">
            <a:extLst>
              <a:ext uri="{FF2B5EF4-FFF2-40B4-BE49-F238E27FC236}">
                <a16:creationId xmlns:a16="http://schemas.microsoft.com/office/drawing/2014/main" id="{2B707CB1-F052-0649-8CC3-0AA6B353CFFD}"/>
              </a:ext>
            </a:extLst>
          </p:cNvPr>
          <p:cNvSpPr txBox="1"/>
          <p:nvPr/>
        </p:nvSpPr>
        <p:spPr>
          <a:xfrm>
            <a:off x="968188" y="3948055"/>
            <a:ext cx="2287742" cy="163121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white"/>
                </a:solidFill>
                <a:effectLst/>
                <a:uLnTx/>
                <a:uFillTx/>
                <a:latin typeface="Calibri" panose="020F0502020204030204"/>
                <a:ea typeface="+mn-ea"/>
                <a:cs typeface="+mn-cs"/>
              </a:rPr>
              <a:t>The 4 V’s of Big data</a:t>
            </a:r>
          </a:p>
          <a:p>
            <a:pPr marL="285750" marR="0" lvl="0" indent="-285750" algn="l" defTabSz="914400" rtl="0" eaLnBrk="1" fontAlgn="auto" latinLnBrk="0" hangingPunct="1">
              <a:lnSpc>
                <a:spcPct val="100000"/>
              </a:lnSpc>
              <a:spcBef>
                <a:spcPts val="0"/>
              </a:spcBef>
              <a:spcAft>
                <a:spcPts val="0"/>
              </a:spcAft>
              <a:buClrTx/>
              <a:buSzTx/>
              <a:buFontTx/>
              <a:buChar char="-"/>
              <a:tabLst/>
              <a:defRPr/>
            </a:pPr>
            <a:r>
              <a:rPr kumimoji="0" lang="en-US" sz="2000" b="0" i="0" u="none" strike="noStrike" kern="1200" cap="none" spc="0" normalizeH="0" baseline="0" noProof="0" dirty="0">
                <a:ln>
                  <a:noFill/>
                </a:ln>
                <a:solidFill>
                  <a:prstClr val="white"/>
                </a:solidFill>
                <a:effectLst/>
                <a:uLnTx/>
                <a:uFillTx/>
                <a:latin typeface="Calibri" panose="020F0502020204030204"/>
                <a:ea typeface="+mn-ea"/>
                <a:cs typeface="+mn-cs"/>
              </a:rPr>
              <a:t>Volume</a:t>
            </a:r>
          </a:p>
          <a:p>
            <a:pPr marL="285750" marR="0" lvl="0" indent="-285750" algn="l" defTabSz="914400" rtl="0" eaLnBrk="1" fontAlgn="auto" latinLnBrk="0" hangingPunct="1">
              <a:lnSpc>
                <a:spcPct val="100000"/>
              </a:lnSpc>
              <a:spcBef>
                <a:spcPts val="0"/>
              </a:spcBef>
              <a:spcAft>
                <a:spcPts val="0"/>
              </a:spcAft>
              <a:buClrTx/>
              <a:buSzTx/>
              <a:buFontTx/>
              <a:buChar char="-"/>
              <a:tabLst/>
              <a:defRPr/>
            </a:pPr>
            <a:r>
              <a:rPr kumimoji="0" lang="en-US" sz="2000" b="0" i="0" u="none" strike="noStrike" kern="1200" cap="none" spc="0" normalizeH="0" baseline="0" noProof="0" dirty="0">
                <a:ln>
                  <a:noFill/>
                </a:ln>
                <a:solidFill>
                  <a:prstClr val="white"/>
                </a:solidFill>
                <a:effectLst/>
                <a:uLnTx/>
                <a:uFillTx/>
                <a:latin typeface="Calibri" panose="020F0502020204030204"/>
                <a:ea typeface="+mn-ea"/>
                <a:cs typeface="+mn-cs"/>
              </a:rPr>
              <a:t>Velocity</a:t>
            </a:r>
          </a:p>
          <a:p>
            <a:pPr marL="285750" marR="0" lvl="0" indent="-285750" algn="l" defTabSz="914400" rtl="0" eaLnBrk="1" fontAlgn="auto" latinLnBrk="0" hangingPunct="1">
              <a:lnSpc>
                <a:spcPct val="100000"/>
              </a:lnSpc>
              <a:spcBef>
                <a:spcPts val="0"/>
              </a:spcBef>
              <a:spcAft>
                <a:spcPts val="0"/>
              </a:spcAft>
              <a:buClrTx/>
              <a:buSzTx/>
              <a:buFontTx/>
              <a:buChar char="-"/>
              <a:tabLst/>
              <a:defRPr/>
            </a:pPr>
            <a:r>
              <a:rPr kumimoji="0" lang="en-US" sz="2000" b="0" i="0" u="none" strike="noStrike" kern="1200" cap="none" spc="0" normalizeH="0" baseline="0" noProof="0" dirty="0">
                <a:ln>
                  <a:noFill/>
                </a:ln>
                <a:solidFill>
                  <a:prstClr val="white"/>
                </a:solidFill>
                <a:effectLst/>
                <a:uLnTx/>
                <a:uFillTx/>
                <a:latin typeface="Calibri" panose="020F0502020204030204"/>
                <a:ea typeface="+mn-ea"/>
                <a:cs typeface="+mn-cs"/>
              </a:rPr>
              <a:t>Variety</a:t>
            </a:r>
          </a:p>
          <a:p>
            <a:pPr marL="285750" marR="0" lvl="0" indent="-285750" algn="l" defTabSz="914400" rtl="0" eaLnBrk="1" fontAlgn="auto" latinLnBrk="0" hangingPunct="1">
              <a:lnSpc>
                <a:spcPct val="100000"/>
              </a:lnSpc>
              <a:spcBef>
                <a:spcPts val="0"/>
              </a:spcBef>
              <a:spcAft>
                <a:spcPts val="0"/>
              </a:spcAft>
              <a:buClrTx/>
              <a:buSzTx/>
              <a:buFontTx/>
              <a:buChar char="-"/>
              <a:tabLst/>
              <a:defRPr/>
            </a:pPr>
            <a:r>
              <a:rPr kumimoji="0" lang="en-US" sz="2000" b="0" i="0" u="none" strike="noStrike" kern="1200" cap="none" spc="0" normalizeH="0" baseline="0" noProof="0" dirty="0">
                <a:ln>
                  <a:noFill/>
                </a:ln>
                <a:solidFill>
                  <a:prstClr val="white"/>
                </a:solidFill>
                <a:effectLst/>
                <a:uLnTx/>
                <a:uFillTx/>
                <a:latin typeface="Calibri" panose="020F0502020204030204"/>
                <a:ea typeface="+mn-ea"/>
                <a:cs typeface="+mn-cs"/>
              </a:rPr>
              <a:t>Veracity</a:t>
            </a:r>
          </a:p>
        </p:txBody>
      </p:sp>
    </p:spTree>
    <p:extLst>
      <p:ext uri="{BB962C8B-B14F-4D97-AF65-F5344CB8AC3E}">
        <p14:creationId xmlns:p14="http://schemas.microsoft.com/office/powerpoint/2010/main" val="47555189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3D5BBCE-0608-644B-8C17-19892374C070}"/>
              </a:ext>
            </a:extLst>
          </p:cNvPr>
          <p:cNvSpPr>
            <a:spLocks noGrp="1"/>
          </p:cNvSpPr>
          <p:nvPr>
            <p:ph idx="1"/>
          </p:nvPr>
        </p:nvSpPr>
        <p:spPr>
          <a:xfrm>
            <a:off x="419548" y="1825625"/>
            <a:ext cx="5056094" cy="4351338"/>
          </a:xfrm>
        </p:spPr>
        <p:txBody>
          <a:bodyPr>
            <a:normAutofit/>
          </a:bodyPr>
          <a:lstStyle/>
          <a:p>
            <a:r>
              <a:rPr lang="en-US" sz="2400" dirty="0"/>
              <a:t>Graph Data</a:t>
            </a:r>
          </a:p>
          <a:p>
            <a:pPr lvl="1"/>
            <a:r>
              <a:rPr lang="en-US" sz="2000" dirty="0"/>
              <a:t>Graphs – consist of nodes and edges</a:t>
            </a:r>
          </a:p>
          <a:p>
            <a:pPr lvl="2"/>
            <a:r>
              <a:rPr lang="en-US" dirty="0"/>
              <a:t>Nodes contain entities</a:t>
            </a:r>
          </a:p>
          <a:p>
            <a:pPr lvl="2"/>
            <a:r>
              <a:rPr lang="en-US" dirty="0"/>
              <a:t>Edges contain relationships</a:t>
            </a:r>
          </a:p>
          <a:p>
            <a:pPr lvl="1"/>
            <a:r>
              <a:rPr lang="en-US" sz="2000" dirty="0"/>
              <a:t>Most social media data are graph data</a:t>
            </a:r>
          </a:p>
          <a:p>
            <a:r>
              <a:rPr lang="en-US" sz="2400" dirty="0"/>
              <a:t>Graph-parallel systems</a:t>
            </a:r>
          </a:p>
          <a:p>
            <a:pPr lvl="1"/>
            <a:r>
              <a:rPr lang="en-US" sz="2000" dirty="0"/>
              <a:t>Optimized for graph-based data (NoSQL)</a:t>
            </a:r>
          </a:p>
          <a:p>
            <a:endParaRPr lang="en-US" sz="2000" dirty="0"/>
          </a:p>
        </p:txBody>
      </p:sp>
      <p:pic>
        <p:nvPicPr>
          <p:cNvPr id="6" name="Picture 5">
            <a:extLst>
              <a:ext uri="{FF2B5EF4-FFF2-40B4-BE49-F238E27FC236}">
                <a16:creationId xmlns:a16="http://schemas.microsoft.com/office/drawing/2014/main" id="{C412E1DD-65FF-E74A-982A-A0E39BF3554C}"/>
              </a:ext>
            </a:extLst>
          </p:cNvPr>
          <p:cNvPicPr>
            <a:picLocks noChangeAspect="1"/>
          </p:cNvPicPr>
          <p:nvPr/>
        </p:nvPicPr>
        <p:blipFill>
          <a:blip r:embed="rId2"/>
          <a:stretch>
            <a:fillRect/>
          </a:stretch>
        </p:blipFill>
        <p:spPr>
          <a:xfrm>
            <a:off x="975707" y="124503"/>
            <a:ext cx="2768980" cy="1439869"/>
          </a:xfrm>
          <a:prstGeom prst="rect">
            <a:avLst/>
          </a:prstGeom>
        </p:spPr>
      </p:pic>
      <p:sp>
        <p:nvSpPr>
          <p:cNvPr id="8" name="Title 1">
            <a:extLst>
              <a:ext uri="{FF2B5EF4-FFF2-40B4-BE49-F238E27FC236}">
                <a16:creationId xmlns:a16="http://schemas.microsoft.com/office/drawing/2014/main" id="{A9C4E1C7-6DEB-5840-9D3F-82D2158DF19F}"/>
              </a:ext>
            </a:extLst>
          </p:cNvPr>
          <p:cNvSpPr>
            <a:spLocks noGrp="1"/>
          </p:cNvSpPr>
          <p:nvPr>
            <p:ph type="title"/>
          </p:nvPr>
        </p:nvSpPr>
        <p:spPr>
          <a:xfrm>
            <a:off x="838200" y="365125"/>
            <a:ext cx="10515600" cy="1325563"/>
          </a:xfrm>
        </p:spPr>
        <p:txBody>
          <a:bodyPr/>
          <a:lstStyle/>
          <a:p>
            <a:pPr algn="ctr"/>
            <a:r>
              <a:rPr lang="en-US" dirty="0"/>
              <a:t>                 </a:t>
            </a:r>
            <a:r>
              <a:rPr lang="en-US" dirty="0" err="1"/>
              <a:t>GraphX</a:t>
            </a:r>
            <a:r>
              <a:rPr lang="en-US" dirty="0"/>
              <a:t> – Intro to Graph Data</a:t>
            </a:r>
          </a:p>
        </p:txBody>
      </p:sp>
      <p:pic>
        <p:nvPicPr>
          <p:cNvPr id="2" name="Picture 1">
            <a:extLst>
              <a:ext uri="{FF2B5EF4-FFF2-40B4-BE49-F238E27FC236}">
                <a16:creationId xmlns:a16="http://schemas.microsoft.com/office/drawing/2014/main" id="{2AA01766-D666-1346-9250-84B0AE328F0F}"/>
              </a:ext>
            </a:extLst>
          </p:cNvPr>
          <p:cNvPicPr>
            <a:picLocks noChangeAspect="1"/>
          </p:cNvPicPr>
          <p:nvPr/>
        </p:nvPicPr>
        <p:blipFill>
          <a:blip r:embed="rId3"/>
          <a:stretch>
            <a:fillRect/>
          </a:stretch>
        </p:blipFill>
        <p:spPr>
          <a:xfrm>
            <a:off x="5475642" y="1825625"/>
            <a:ext cx="6247935" cy="3718771"/>
          </a:xfrm>
          <a:prstGeom prst="rect">
            <a:avLst/>
          </a:prstGeom>
        </p:spPr>
      </p:pic>
      <p:sp>
        <p:nvSpPr>
          <p:cNvPr id="4" name="TextBox 3">
            <a:extLst>
              <a:ext uri="{FF2B5EF4-FFF2-40B4-BE49-F238E27FC236}">
                <a16:creationId xmlns:a16="http://schemas.microsoft.com/office/drawing/2014/main" id="{7ED011A4-AFE7-ED41-B246-0951604FF3C2}"/>
              </a:ext>
            </a:extLst>
          </p:cNvPr>
          <p:cNvSpPr txBox="1"/>
          <p:nvPr/>
        </p:nvSpPr>
        <p:spPr>
          <a:xfrm>
            <a:off x="5848413" y="5679333"/>
            <a:ext cx="5532155"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lumMod val="50000"/>
                  </a:prstClr>
                </a:solidFill>
                <a:effectLst/>
                <a:uLnTx/>
                <a:uFillTx/>
                <a:latin typeface="Calibri" panose="020F0502020204030204"/>
                <a:ea typeface="+mn-ea"/>
                <a:cs typeface="+mn-cs"/>
              </a:rPr>
              <a:t>http://</a:t>
            </a:r>
            <a:r>
              <a:rPr kumimoji="0" lang="en-US" sz="1200" b="0" i="0" u="none" strike="noStrike" kern="1200" cap="none" spc="0" normalizeH="0" baseline="0" noProof="0" dirty="0" err="1">
                <a:ln>
                  <a:noFill/>
                </a:ln>
                <a:solidFill>
                  <a:prstClr val="white">
                    <a:lumMod val="50000"/>
                  </a:prstClr>
                </a:solidFill>
                <a:effectLst/>
                <a:uLnTx/>
                <a:uFillTx/>
                <a:latin typeface="Calibri" panose="020F0502020204030204"/>
                <a:ea typeface="+mn-ea"/>
                <a:cs typeface="+mn-cs"/>
              </a:rPr>
              <a:t>ampcamp.berkeley.edu</a:t>
            </a:r>
            <a:r>
              <a:rPr kumimoji="0" lang="en-US" sz="1200" b="0" i="0" u="none" strike="noStrike" kern="1200" cap="none" spc="0" normalizeH="0" baseline="0" noProof="0" dirty="0">
                <a:ln>
                  <a:noFill/>
                </a:ln>
                <a:solidFill>
                  <a:prstClr val="white">
                    <a:lumMod val="50000"/>
                  </a:prstClr>
                </a:solidFill>
                <a:effectLst/>
                <a:uLnTx/>
                <a:uFillTx/>
                <a:latin typeface="Calibri" panose="020F0502020204030204"/>
                <a:ea typeface="+mn-ea"/>
                <a:cs typeface="+mn-cs"/>
              </a:rPr>
              <a:t>/big-data-mini-course/graph-analytics-with-</a:t>
            </a:r>
            <a:r>
              <a:rPr kumimoji="0" lang="en-US" sz="1200" b="0" i="0" u="none" strike="noStrike" kern="1200" cap="none" spc="0" normalizeH="0" baseline="0" noProof="0" dirty="0" err="1">
                <a:ln>
                  <a:noFill/>
                </a:ln>
                <a:solidFill>
                  <a:prstClr val="white">
                    <a:lumMod val="50000"/>
                  </a:prstClr>
                </a:solidFill>
                <a:effectLst/>
                <a:uLnTx/>
                <a:uFillTx/>
                <a:latin typeface="Calibri" panose="020F0502020204030204"/>
                <a:ea typeface="+mn-ea"/>
                <a:cs typeface="+mn-cs"/>
              </a:rPr>
              <a:t>graphx.html</a:t>
            </a:r>
            <a:endParaRPr kumimoji="0" lang="en-US" sz="1200" b="0" i="0" u="none" strike="noStrike" kern="1200" cap="none" spc="0" normalizeH="0" baseline="0" noProof="0" dirty="0">
              <a:ln>
                <a:noFill/>
              </a:ln>
              <a:solidFill>
                <a:prstClr val="white">
                  <a:lumMod val="50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7906529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3D5BBCE-0608-644B-8C17-19892374C070}"/>
              </a:ext>
            </a:extLst>
          </p:cNvPr>
          <p:cNvSpPr>
            <a:spLocks noGrp="1"/>
          </p:cNvSpPr>
          <p:nvPr>
            <p:ph idx="1"/>
          </p:nvPr>
        </p:nvSpPr>
        <p:spPr>
          <a:xfrm>
            <a:off x="419548" y="1825625"/>
            <a:ext cx="5056094" cy="4351338"/>
          </a:xfrm>
        </p:spPr>
        <p:txBody>
          <a:bodyPr>
            <a:noAutofit/>
          </a:bodyPr>
          <a:lstStyle/>
          <a:p>
            <a:r>
              <a:rPr lang="en-US" sz="2400" dirty="0"/>
              <a:t>Distributed graph framework that unifies graph-parallel and data-parallel computation</a:t>
            </a:r>
          </a:p>
          <a:p>
            <a:pPr lvl="1"/>
            <a:r>
              <a:rPr lang="en-US" sz="2000" dirty="0"/>
              <a:t>Data can be viewed as both graphs and tables</a:t>
            </a:r>
            <a:endParaRPr lang="en-CA" sz="2000" dirty="0"/>
          </a:p>
          <a:p>
            <a:pPr lvl="1"/>
            <a:r>
              <a:rPr lang="en-US" sz="2000" dirty="0"/>
              <a:t>Uses two RDDs - edge collection, vertex collection</a:t>
            </a:r>
          </a:p>
          <a:p>
            <a:r>
              <a:rPr lang="en-US" sz="2400" dirty="0"/>
              <a:t>Allows end-to-end pipeline of graph and table operations without moving the data</a:t>
            </a:r>
          </a:p>
          <a:p>
            <a:pPr lvl="1"/>
            <a:r>
              <a:rPr lang="en-US" sz="2000" dirty="0"/>
              <a:t>Less efficient on pure graph-parallel workflows</a:t>
            </a:r>
          </a:p>
          <a:p>
            <a:pPr lvl="1"/>
            <a:r>
              <a:rPr lang="en-US" sz="2000" dirty="0"/>
              <a:t>More efficient on combined graph-parallel and data-parallel workflows</a:t>
            </a:r>
          </a:p>
        </p:txBody>
      </p:sp>
      <p:pic>
        <p:nvPicPr>
          <p:cNvPr id="6" name="Picture 5">
            <a:extLst>
              <a:ext uri="{FF2B5EF4-FFF2-40B4-BE49-F238E27FC236}">
                <a16:creationId xmlns:a16="http://schemas.microsoft.com/office/drawing/2014/main" id="{C412E1DD-65FF-E74A-982A-A0E39BF3554C}"/>
              </a:ext>
            </a:extLst>
          </p:cNvPr>
          <p:cNvPicPr>
            <a:picLocks noChangeAspect="1"/>
          </p:cNvPicPr>
          <p:nvPr/>
        </p:nvPicPr>
        <p:blipFill>
          <a:blip r:embed="rId2"/>
          <a:stretch>
            <a:fillRect/>
          </a:stretch>
        </p:blipFill>
        <p:spPr>
          <a:xfrm>
            <a:off x="975707" y="124503"/>
            <a:ext cx="2768980" cy="1439869"/>
          </a:xfrm>
          <a:prstGeom prst="rect">
            <a:avLst/>
          </a:prstGeom>
        </p:spPr>
      </p:pic>
      <p:sp>
        <p:nvSpPr>
          <p:cNvPr id="8" name="Title 1">
            <a:extLst>
              <a:ext uri="{FF2B5EF4-FFF2-40B4-BE49-F238E27FC236}">
                <a16:creationId xmlns:a16="http://schemas.microsoft.com/office/drawing/2014/main" id="{A9C4E1C7-6DEB-5840-9D3F-82D2158DF19F}"/>
              </a:ext>
            </a:extLst>
          </p:cNvPr>
          <p:cNvSpPr>
            <a:spLocks noGrp="1"/>
          </p:cNvSpPr>
          <p:nvPr>
            <p:ph type="title"/>
          </p:nvPr>
        </p:nvSpPr>
        <p:spPr>
          <a:xfrm>
            <a:off x="838200" y="365125"/>
            <a:ext cx="10515600" cy="1325563"/>
          </a:xfrm>
        </p:spPr>
        <p:txBody>
          <a:bodyPr/>
          <a:lstStyle/>
          <a:p>
            <a:pPr algn="ctr"/>
            <a:r>
              <a:rPr lang="en-US" dirty="0"/>
              <a:t>     Library: </a:t>
            </a:r>
            <a:r>
              <a:rPr lang="en-US" dirty="0" err="1"/>
              <a:t>GraphX</a:t>
            </a:r>
            <a:endParaRPr lang="en-US" dirty="0"/>
          </a:p>
        </p:txBody>
      </p:sp>
      <p:pic>
        <p:nvPicPr>
          <p:cNvPr id="4" name="Picture 3">
            <a:extLst>
              <a:ext uri="{FF2B5EF4-FFF2-40B4-BE49-F238E27FC236}">
                <a16:creationId xmlns:a16="http://schemas.microsoft.com/office/drawing/2014/main" id="{2621E9C7-14E5-7342-811C-55D9E0F31445}"/>
              </a:ext>
            </a:extLst>
          </p:cNvPr>
          <p:cNvPicPr>
            <a:picLocks noChangeAspect="1"/>
          </p:cNvPicPr>
          <p:nvPr/>
        </p:nvPicPr>
        <p:blipFill>
          <a:blip r:embed="rId3"/>
          <a:stretch>
            <a:fillRect/>
          </a:stretch>
        </p:blipFill>
        <p:spPr>
          <a:xfrm>
            <a:off x="6096000" y="1759307"/>
            <a:ext cx="5247958" cy="3408930"/>
          </a:xfrm>
          <a:prstGeom prst="rect">
            <a:avLst/>
          </a:prstGeom>
        </p:spPr>
      </p:pic>
      <p:sp>
        <p:nvSpPr>
          <p:cNvPr id="5" name="TextBox 4">
            <a:extLst>
              <a:ext uri="{FF2B5EF4-FFF2-40B4-BE49-F238E27FC236}">
                <a16:creationId xmlns:a16="http://schemas.microsoft.com/office/drawing/2014/main" id="{0026C9D9-2CC3-1340-B0DF-942B2DDC1C13}"/>
              </a:ext>
            </a:extLst>
          </p:cNvPr>
          <p:cNvSpPr txBox="1"/>
          <p:nvPr/>
        </p:nvSpPr>
        <p:spPr>
          <a:xfrm>
            <a:off x="6578256" y="5462649"/>
            <a:ext cx="4538037"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lumMod val="50000"/>
                  </a:prstClr>
                </a:solidFill>
                <a:effectLst/>
                <a:uLnTx/>
                <a:uFillTx/>
                <a:latin typeface="Calibri" panose="020F0502020204030204"/>
                <a:ea typeface="+mn-ea"/>
                <a:cs typeface="+mn-cs"/>
              </a:rPr>
              <a:t>https://</a:t>
            </a:r>
            <a:r>
              <a:rPr kumimoji="0" lang="en-US" sz="1200" b="0" i="0" u="none" strike="noStrike" kern="1200" cap="none" spc="0" normalizeH="0" baseline="0" noProof="0" dirty="0" err="1">
                <a:ln>
                  <a:noFill/>
                </a:ln>
                <a:solidFill>
                  <a:prstClr val="white">
                    <a:lumMod val="50000"/>
                  </a:prstClr>
                </a:solidFill>
                <a:effectLst/>
                <a:uLnTx/>
                <a:uFillTx/>
                <a:latin typeface="Calibri" panose="020F0502020204030204"/>
                <a:ea typeface="+mn-ea"/>
                <a:cs typeface="+mn-cs"/>
              </a:rPr>
              <a:t>spark.apache.org</a:t>
            </a:r>
            <a:r>
              <a:rPr kumimoji="0" lang="en-US" sz="1200" b="0" i="0" u="none" strike="noStrike" kern="1200" cap="none" spc="0" normalizeH="0" baseline="0" noProof="0" dirty="0">
                <a:ln>
                  <a:noFill/>
                </a:ln>
                <a:solidFill>
                  <a:prstClr val="white">
                    <a:lumMod val="50000"/>
                  </a:prstClr>
                </a:solidFill>
                <a:effectLst/>
                <a:uLnTx/>
                <a:uFillTx/>
                <a:latin typeface="Calibri" panose="020F0502020204030204"/>
                <a:ea typeface="+mn-ea"/>
                <a:cs typeface="+mn-cs"/>
              </a:rPr>
              <a:t>/docs/0.9.0/</a:t>
            </a:r>
            <a:r>
              <a:rPr kumimoji="0" lang="en-US" sz="1200" b="0" i="0" u="none" strike="noStrike" kern="1200" cap="none" spc="0" normalizeH="0" baseline="0" noProof="0" dirty="0" err="1">
                <a:ln>
                  <a:noFill/>
                </a:ln>
                <a:solidFill>
                  <a:prstClr val="white">
                    <a:lumMod val="50000"/>
                  </a:prstClr>
                </a:solidFill>
                <a:effectLst/>
                <a:uLnTx/>
                <a:uFillTx/>
                <a:latin typeface="Calibri" panose="020F0502020204030204"/>
                <a:ea typeface="+mn-ea"/>
                <a:cs typeface="+mn-cs"/>
              </a:rPr>
              <a:t>graphx</a:t>
            </a:r>
            <a:r>
              <a:rPr kumimoji="0" lang="en-US" sz="1200" b="0" i="0" u="none" strike="noStrike" kern="1200" cap="none" spc="0" normalizeH="0" baseline="0" noProof="0" dirty="0">
                <a:ln>
                  <a:noFill/>
                </a:ln>
                <a:solidFill>
                  <a:prstClr val="white">
                    <a:lumMod val="50000"/>
                  </a:prstClr>
                </a:solidFill>
                <a:effectLst/>
                <a:uLnTx/>
                <a:uFillTx/>
                <a:latin typeface="Calibri" panose="020F0502020204030204"/>
                <a:ea typeface="+mn-ea"/>
                <a:cs typeface="+mn-cs"/>
              </a:rPr>
              <a:t>-programming-</a:t>
            </a:r>
            <a:r>
              <a:rPr kumimoji="0" lang="en-US" sz="1200" b="0" i="0" u="none" strike="noStrike" kern="1200" cap="none" spc="0" normalizeH="0" baseline="0" noProof="0" dirty="0" err="1">
                <a:ln>
                  <a:noFill/>
                </a:ln>
                <a:solidFill>
                  <a:prstClr val="white">
                    <a:lumMod val="50000"/>
                  </a:prstClr>
                </a:solidFill>
                <a:effectLst/>
                <a:uLnTx/>
                <a:uFillTx/>
                <a:latin typeface="Calibri" panose="020F0502020204030204"/>
                <a:ea typeface="+mn-ea"/>
                <a:cs typeface="+mn-cs"/>
              </a:rPr>
              <a:t>guide.html</a:t>
            </a:r>
            <a:endParaRPr kumimoji="0" lang="en-US" sz="1200" b="0" i="0" u="none" strike="noStrike" kern="1200" cap="none" spc="0" normalizeH="0" baseline="0" noProof="0" dirty="0">
              <a:ln>
                <a:noFill/>
              </a:ln>
              <a:solidFill>
                <a:prstClr val="white">
                  <a:lumMod val="50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6001000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412E1DD-65FF-E74A-982A-A0E39BF3554C}"/>
              </a:ext>
            </a:extLst>
          </p:cNvPr>
          <p:cNvPicPr>
            <a:picLocks noChangeAspect="1"/>
          </p:cNvPicPr>
          <p:nvPr/>
        </p:nvPicPr>
        <p:blipFill>
          <a:blip r:embed="rId2"/>
          <a:stretch>
            <a:fillRect/>
          </a:stretch>
        </p:blipFill>
        <p:spPr>
          <a:xfrm>
            <a:off x="975707" y="124503"/>
            <a:ext cx="2768980" cy="1439869"/>
          </a:xfrm>
          <a:prstGeom prst="rect">
            <a:avLst/>
          </a:prstGeom>
        </p:spPr>
      </p:pic>
      <p:sp>
        <p:nvSpPr>
          <p:cNvPr id="8" name="Title 1">
            <a:extLst>
              <a:ext uri="{FF2B5EF4-FFF2-40B4-BE49-F238E27FC236}">
                <a16:creationId xmlns:a16="http://schemas.microsoft.com/office/drawing/2014/main" id="{A9C4E1C7-6DEB-5840-9D3F-82D2158DF19F}"/>
              </a:ext>
            </a:extLst>
          </p:cNvPr>
          <p:cNvSpPr>
            <a:spLocks noGrp="1"/>
          </p:cNvSpPr>
          <p:nvPr>
            <p:ph type="title"/>
          </p:nvPr>
        </p:nvSpPr>
        <p:spPr>
          <a:xfrm>
            <a:off x="838200" y="365125"/>
            <a:ext cx="10515600" cy="1325563"/>
          </a:xfrm>
        </p:spPr>
        <p:txBody>
          <a:bodyPr/>
          <a:lstStyle/>
          <a:p>
            <a:pPr algn="ctr"/>
            <a:r>
              <a:rPr lang="en-US" dirty="0"/>
              <a:t>           Technical Demonstration: </a:t>
            </a:r>
            <a:br>
              <a:rPr lang="en-US" dirty="0"/>
            </a:br>
            <a:r>
              <a:rPr lang="en-US" dirty="0"/>
              <a:t>     ML Lib - Decision Tree</a:t>
            </a:r>
          </a:p>
        </p:txBody>
      </p:sp>
      <p:pic>
        <p:nvPicPr>
          <p:cNvPr id="5" name="Picture 4">
            <a:extLst>
              <a:ext uri="{FF2B5EF4-FFF2-40B4-BE49-F238E27FC236}">
                <a16:creationId xmlns:a16="http://schemas.microsoft.com/office/drawing/2014/main" id="{17815D22-66DD-4840-81A6-A61387165E9B}"/>
              </a:ext>
            </a:extLst>
          </p:cNvPr>
          <p:cNvPicPr>
            <a:picLocks noChangeAspect="1"/>
          </p:cNvPicPr>
          <p:nvPr/>
        </p:nvPicPr>
        <p:blipFill>
          <a:blip r:embed="rId3"/>
          <a:stretch>
            <a:fillRect/>
          </a:stretch>
        </p:blipFill>
        <p:spPr>
          <a:xfrm>
            <a:off x="975707" y="1564372"/>
            <a:ext cx="10067431" cy="5169125"/>
          </a:xfrm>
          <a:prstGeom prst="rect">
            <a:avLst/>
          </a:prstGeom>
        </p:spPr>
      </p:pic>
    </p:spTree>
    <p:extLst>
      <p:ext uri="{BB962C8B-B14F-4D97-AF65-F5344CB8AC3E}">
        <p14:creationId xmlns:p14="http://schemas.microsoft.com/office/powerpoint/2010/main" val="264516011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412E1DD-65FF-E74A-982A-A0E39BF3554C}"/>
              </a:ext>
            </a:extLst>
          </p:cNvPr>
          <p:cNvPicPr>
            <a:picLocks noChangeAspect="1"/>
          </p:cNvPicPr>
          <p:nvPr/>
        </p:nvPicPr>
        <p:blipFill>
          <a:blip r:embed="rId2"/>
          <a:stretch>
            <a:fillRect/>
          </a:stretch>
        </p:blipFill>
        <p:spPr>
          <a:xfrm>
            <a:off x="975707" y="124503"/>
            <a:ext cx="2768980" cy="1439869"/>
          </a:xfrm>
          <a:prstGeom prst="rect">
            <a:avLst/>
          </a:prstGeom>
        </p:spPr>
      </p:pic>
      <p:sp>
        <p:nvSpPr>
          <p:cNvPr id="8" name="Title 1">
            <a:extLst>
              <a:ext uri="{FF2B5EF4-FFF2-40B4-BE49-F238E27FC236}">
                <a16:creationId xmlns:a16="http://schemas.microsoft.com/office/drawing/2014/main" id="{A9C4E1C7-6DEB-5840-9D3F-82D2158DF19F}"/>
              </a:ext>
            </a:extLst>
          </p:cNvPr>
          <p:cNvSpPr>
            <a:spLocks noGrp="1"/>
          </p:cNvSpPr>
          <p:nvPr>
            <p:ph type="title"/>
          </p:nvPr>
        </p:nvSpPr>
        <p:spPr>
          <a:xfrm>
            <a:off x="838200" y="365125"/>
            <a:ext cx="10515600" cy="1325563"/>
          </a:xfrm>
        </p:spPr>
        <p:txBody>
          <a:bodyPr/>
          <a:lstStyle/>
          <a:p>
            <a:pPr algn="ctr"/>
            <a:r>
              <a:rPr lang="en-US" dirty="0"/>
              <a:t>   Decision Tree - Purity</a:t>
            </a:r>
          </a:p>
        </p:txBody>
      </p:sp>
      <p:pic>
        <p:nvPicPr>
          <p:cNvPr id="3" name="Picture 2" descr="A screenshot of a video game&#10;&#10;Description automatically generated">
            <a:extLst>
              <a:ext uri="{FF2B5EF4-FFF2-40B4-BE49-F238E27FC236}">
                <a16:creationId xmlns:a16="http://schemas.microsoft.com/office/drawing/2014/main" id="{AD9967C2-7EB7-420D-998C-0DBB2E39229B}"/>
              </a:ext>
            </a:extLst>
          </p:cNvPr>
          <p:cNvPicPr>
            <a:picLocks noChangeAspect="1"/>
          </p:cNvPicPr>
          <p:nvPr/>
        </p:nvPicPr>
        <p:blipFill>
          <a:blip r:embed="rId3"/>
          <a:stretch>
            <a:fillRect/>
          </a:stretch>
        </p:blipFill>
        <p:spPr>
          <a:xfrm>
            <a:off x="838200" y="1931309"/>
            <a:ext cx="9585960" cy="4561565"/>
          </a:xfrm>
          <a:prstGeom prst="rect">
            <a:avLst/>
          </a:prstGeom>
        </p:spPr>
      </p:pic>
    </p:spTree>
    <p:extLst>
      <p:ext uri="{BB962C8B-B14F-4D97-AF65-F5344CB8AC3E}">
        <p14:creationId xmlns:p14="http://schemas.microsoft.com/office/powerpoint/2010/main" val="209897011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412E1DD-65FF-E74A-982A-A0E39BF3554C}"/>
              </a:ext>
            </a:extLst>
          </p:cNvPr>
          <p:cNvPicPr>
            <a:picLocks noChangeAspect="1"/>
          </p:cNvPicPr>
          <p:nvPr/>
        </p:nvPicPr>
        <p:blipFill>
          <a:blip r:embed="rId2"/>
          <a:stretch>
            <a:fillRect/>
          </a:stretch>
        </p:blipFill>
        <p:spPr>
          <a:xfrm>
            <a:off x="975707" y="124503"/>
            <a:ext cx="2768980" cy="1439869"/>
          </a:xfrm>
          <a:prstGeom prst="rect">
            <a:avLst/>
          </a:prstGeom>
        </p:spPr>
      </p:pic>
      <p:sp>
        <p:nvSpPr>
          <p:cNvPr id="8" name="Title 1">
            <a:extLst>
              <a:ext uri="{FF2B5EF4-FFF2-40B4-BE49-F238E27FC236}">
                <a16:creationId xmlns:a16="http://schemas.microsoft.com/office/drawing/2014/main" id="{A9C4E1C7-6DEB-5840-9D3F-82D2158DF19F}"/>
              </a:ext>
            </a:extLst>
          </p:cNvPr>
          <p:cNvSpPr>
            <a:spLocks noGrp="1"/>
          </p:cNvSpPr>
          <p:nvPr>
            <p:ph type="title"/>
          </p:nvPr>
        </p:nvSpPr>
        <p:spPr>
          <a:xfrm>
            <a:off x="838200" y="365125"/>
            <a:ext cx="10515600" cy="1325563"/>
          </a:xfrm>
        </p:spPr>
        <p:txBody>
          <a:bodyPr/>
          <a:lstStyle/>
          <a:p>
            <a:pPr algn="ctr"/>
            <a:r>
              <a:rPr lang="en-US" dirty="0"/>
              <a:t>           Technical Demonstration:</a:t>
            </a:r>
            <a:br>
              <a:rPr lang="en-US" dirty="0"/>
            </a:br>
            <a:r>
              <a:rPr lang="en-US" dirty="0"/>
              <a:t>Spark Streaming</a:t>
            </a:r>
          </a:p>
        </p:txBody>
      </p:sp>
      <p:pic>
        <p:nvPicPr>
          <p:cNvPr id="1026" name="Picture 2" descr="image002">
            <a:extLst>
              <a:ext uri="{FF2B5EF4-FFF2-40B4-BE49-F238E27FC236}">
                <a16:creationId xmlns:a16="http://schemas.microsoft.com/office/drawing/2014/main" id="{6E0DD86C-CB92-4B88-BD6D-EB533E3D0BE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6036" y="1948600"/>
            <a:ext cx="10201275" cy="2276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4" descr="A picture containing screen, dark, television, room&#10;&#10;Description automatically generated">
            <a:extLst>
              <a:ext uri="{FF2B5EF4-FFF2-40B4-BE49-F238E27FC236}">
                <a16:creationId xmlns:a16="http://schemas.microsoft.com/office/drawing/2014/main" id="{B9313DCE-7E0F-4C0B-BB23-FDA43DD576B8}"/>
              </a:ext>
            </a:extLst>
          </p:cNvPr>
          <p:cNvPicPr>
            <a:picLocks noChangeAspect="1"/>
          </p:cNvPicPr>
          <p:nvPr/>
        </p:nvPicPr>
        <p:blipFill>
          <a:blip r:embed="rId4"/>
          <a:stretch>
            <a:fillRect/>
          </a:stretch>
        </p:blipFill>
        <p:spPr>
          <a:xfrm>
            <a:off x="975707" y="4360985"/>
            <a:ext cx="10011604" cy="2131890"/>
          </a:xfrm>
          <a:prstGeom prst="rect">
            <a:avLst/>
          </a:prstGeom>
        </p:spPr>
      </p:pic>
      <p:sp>
        <p:nvSpPr>
          <p:cNvPr id="2" name="TextBox 1">
            <a:extLst>
              <a:ext uri="{FF2B5EF4-FFF2-40B4-BE49-F238E27FC236}">
                <a16:creationId xmlns:a16="http://schemas.microsoft.com/office/drawing/2014/main" id="{9003889A-B499-D240-BC51-C8358C97D4C8}"/>
              </a:ext>
            </a:extLst>
          </p:cNvPr>
          <p:cNvSpPr txBox="1"/>
          <p:nvPr/>
        </p:nvSpPr>
        <p:spPr>
          <a:xfrm>
            <a:off x="3593707" y="6215876"/>
            <a:ext cx="4775603" cy="276999"/>
          </a:xfrm>
          <a:prstGeom prst="rect">
            <a:avLst/>
          </a:prstGeom>
          <a:noFill/>
        </p:spPr>
        <p:txBody>
          <a:bodyPr wrap="none" rtlCol="0">
            <a:spAutoFit/>
          </a:bodyPr>
          <a:lstStyle/>
          <a:p>
            <a:r>
              <a:rPr lang="en-CA" sz="1200" dirty="0">
                <a:solidFill>
                  <a:schemeClr val="bg1">
                    <a:lumMod val="50000"/>
                  </a:schemeClr>
                </a:solidFill>
                <a:hlinkClick r:id="rId5">
                  <a:extLst>
                    <a:ext uri="{A12FA001-AC4F-418D-AE19-62706E023703}">
                      <ahyp:hlinkClr xmlns:ahyp="http://schemas.microsoft.com/office/drawing/2018/hyperlinkcolor" val="tx"/>
                    </a:ext>
                  </a:extLst>
                </a:hlinkClick>
              </a:rPr>
              <a:t>https://spark.apache.org/docs/latest/streaming-programming-guide.html</a:t>
            </a:r>
            <a:endParaRPr lang="en-US" sz="1200" dirty="0">
              <a:solidFill>
                <a:schemeClr val="bg1">
                  <a:lumMod val="50000"/>
                </a:schemeClr>
              </a:solidFill>
            </a:endParaRPr>
          </a:p>
        </p:txBody>
      </p:sp>
    </p:spTree>
    <p:extLst>
      <p:ext uri="{BB962C8B-B14F-4D97-AF65-F5344CB8AC3E}">
        <p14:creationId xmlns:p14="http://schemas.microsoft.com/office/powerpoint/2010/main" val="325956241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412E1DD-65FF-E74A-982A-A0E39BF3554C}"/>
              </a:ext>
            </a:extLst>
          </p:cNvPr>
          <p:cNvPicPr>
            <a:picLocks noChangeAspect="1"/>
          </p:cNvPicPr>
          <p:nvPr/>
        </p:nvPicPr>
        <p:blipFill>
          <a:blip r:embed="rId2"/>
          <a:stretch>
            <a:fillRect/>
          </a:stretch>
        </p:blipFill>
        <p:spPr>
          <a:xfrm>
            <a:off x="975707" y="124503"/>
            <a:ext cx="2768980" cy="1439869"/>
          </a:xfrm>
          <a:prstGeom prst="rect">
            <a:avLst/>
          </a:prstGeom>
        </p:spPr>
      </p:pic>
      <p:sp>
        <p:nvSpPr>
          <p:cNvPr id="8" name="Title 1">
            <a:extLst>
              <a:ext uri="{FF2B5EF4-FFF2-40B4-BE49-F238E27FC236}">
                <a16:creationId xmlns:a16="http://schemas.microsoft.com/office/drawing/2014/main" id="{A9C4E1C7-6DEB-5840-9D3F-82D2158DF19F}"/>
              </a:ext>
            </a:extLst>
          </p:cNvPr>
          <p:cNvSpPr>
            <a:spLocks noGrp="1"/>
          </p:cNvSpPr>
          <p:nvPr>
            <p:ph type="title"/>
          </p:nvPr>
        </p:nvSpPr>
        <p:spPr>
          <a:xfrm>
            <a:off x="838200" y="365125"/>
            <a:ext cx="10515600" cy="1325563"/>
          </a:xfrm>
        </p:spPr>
        <p:txBody>
          <a:bodyPr/>
          <a:lstStyle/>
          <a:p>
            <a:pPr algn="ctr"/>
            <a:r>
              <a:rPr lang="en-US" dirty="0"/>
              <a:t>           Technical Demonstration:</a:t>
            </a:r>
            <a:br>
              <a:rPr lang="en-US" dirty="0"/>
            </a:br>
            <a:r>
              <a:rPr lang="en-US" dirty="0"/>
              <a:t>Spark Streaming</a:t>
            </a:r>
          </a:p>
        </p:txBody>
      </p:sp>
      <p:pic>
        <p:nvPicPr>
          <p:cNvPr id="3" name="Picture 2" descr="A close up of a sign&#10;&#10;Description automatically generated">
            <a:extLst>
              <a:ext uri="{FF2B5EF4-FFF2-40B4-BE49-F238E27FC236}">
                <a16:creationId xmlns:a16="http://schemas.microsoft.com/office/drawing/2014/main" id="{DDE341F4-4729-4A23-89D1-1319E95C5F3A}"/>
              </a:ext>
            </a:extLst>
          </p:cNvPr>
          <p:cNvPicPr>
            <a:picLocks noChangeAspect="1"/>
          </p:cNvPicPr>
          <p:nvPr/>
        </p:nvPicPr>
        <p:blipFill>
          <a:blip r:embed="rId3"/>
          <a:stretch>
            <a:fillRect/>
          </a:stretch>
        </p:blipFill>
        <p:spPr>
          <a:xfrm>
            <a:off x="975707" y="1730315"/>
            <a:ext cx="10123702" cy="2208629"/>
          </a:xfrm>
          <a:prstGeom prst="rect">
            <a:avLst/>
          </a:prstGeom>
        </p:spPr>
      </p:pic>
      <p:pic>
        <p:nvPicPr>
          <p:cNvPr id="7" name="Picture 6" descr="A picture containing clock&#10;&#10;Description automatically generated">
            <a:extLst>
              <a:ext uri="{FF2B5EF4-FFF2-40B4-BE49-F238E27FC236}">
                <a16:creationId xmlns:a16="http://schemas.microsoft.com/office/drawing/2014/main" id="{9F47C824-D713-4803-A17B-47A8EF178598}"/>
              </a:ext>
            </a:extLst>
          </p:cNvPr>
          <p:cNvPicPr>
            <a:picLocks noChangeAspect="1"/>
          </p:cNvPicPr>
          <p:nvPr/>
        </p:nvPicPr>
        <p:blipFill>
          <a:blip r:embed="rId4"/>
          <a:stretch>
            <a:fillRect/>
          </a:stretch>
        </p:blipFill>
        <p:spPr>
          <a:xfrm>
            <a:off x="838200" y="3962733"/>
            <a:ext cx="10515600" cy="2770764"/>
          </a:xfrm>
          <a:prstGeom prst="rect">
            <a:avLst/>
          </a:prstGeom>
        </p:spPr>
      </p:pic>
      <p:sp>
        <p:nvSpPr>
          <p:cNvPr id="9" name="TextBox 8">
            <a:extLst>
              <a:ext uri="{FF2B5EF4-FFF2-40B4-BE49-F238E27FC236}">
                <a16:creationId xmlns:a16="http://schemas.microsoft.com/office/drawing/2014/main" id="{74BC95AC-3C16-CA48-888E-EE4A77B047C0}"/>
              </a:ext>
            </a:extLst>
          </p:cNvPr>
          <p:cNvSpPr txBox="1"/>
          <p:nvPr/>
        </p:nvSpPr>
        <p:spPr>
          <a:xfrm>
            <a:off x="3593707" y="6524635"/>
            <a:ext cx="4775603" cy="276999"/>
          </a:xfrm>
          <a:prstGeom prst="rect">
            <a:avLst/>
          </a:prstGeom>
          <a:noFill/>
        </p:spPr>
        <p:txBody>
          <a:bodyPr wrap="none" rtlCol="0">
            <a:spAutoFit/>
          </a:bodyPr>
          <a:lstStyle/>
          <a:p>
            <a:r>
              <a:rPr lang="en-CA" sz="1200" dirty="0">
                <a:solidFill>
                  <a:schemeClr val="bg1">
                    <a:lumMod val="50000"/>
                  </a:schemeClr>
                </a:solidFill>
                <a:hlinkClick r:id="rId5">
                  <a:extLst>
                    <a:ext uri="{A12FA001-AC4F-418D-AE19-62706E023703}">
                      <ahyp:hlinkClr xmlns:ahyp="http://schemas.microsoft.com/office/drawing/2018/hyperlinkcolor" val="tx"/>
                    </a:ext>
                  </a:extLst>
                </a:hlinkClick>
              </a:rPr>
              <a:t>https://spark.apache.org/docs/latest/streaming-programming-guide.html</a:t>
            </a:r>
            <a:endParaRPr lang="en-US" sz="1200" dirty="0">
              <a:solidFill>
                <a:schemeClr val="bg1">
                  <a:lumMod val="50000"/>
                </a:schemeClr>
              </a:solidFill>
            </a:endParaRPr>
          </a:p>
        </p:txBody>
      </p:sp>
    </p:spTree>
    <p:extLst>
      <p:ext uri="{BB962C8B-B14F-4D97-AF65-F5344CB8AC3E}">
        <p14:creationId xmlns:p14="http://schemas.microsoft.com/office/powerpoint/2010/main" val="72814764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3D5BBCE-0608-644B-8C17-19892374C070}"/>
              </a:ext>
            </a:extLst>
          </p:cNvPr>
          <p:cNvSpPr>
            <a:spLocks noGrp="1"/>
          </p:cNvSpPr>
          <p:nvPr>
            <p:ph idx="1"/>
          </p:nvPr>
        </p:nvSpPr>
        <p:spPr>
          <a:xfrm>
            <a:off x="419548" y="1825625"/>
            <a:ext cx="10934252" cy="4351338"/>
          </a:xfrm>
        </p:spPr>
        <p:txBody>
          <a:bodyPr>
            <a:normAutofit/>
          </a:bodyPr>
          <a:lstStyle/>
          <a:p>
            <a:pPr lvl="0"/>
            <a:r>
              <a:rPr lang="en-US" sz="2400" dirty="0"/>
              <a:t>Real-time Sentiment Analysis – based on social media posts (</a:t>
            </a:r>
            <a:r>
              <a:rPr lang="en-US" sz="2400" dirty="0" err="1"/>
              <a:t>facebook</a:t>
            </a:r>
            <a:r>
              <a:rPr lang="en-US" sz="2400" dirty="0"/>
              <a:t>, twitter, etc.)</a:t>
            </a:r>
          </a:p>
          <a:p>
            <a:pPr lvl="0"/>
            <a:r>
              <a:rPr lang="en-US" sz="2400" dirty="0"/>
              <a:t>Real-time Fraud Detection of bank transactions</a:t>
            </a:r>
          </a:p>
          <a:p>
            <a:pPr marL="0" lvl="0" indent="0">
              <a:buNone/>
            </a:pPr>
            <a:endParaRPr lang="en-US" sz="1000" dirty="0"/>
          </a:p>
          <a:p>
            <a:pPr marL="0" lvl="0" indent="0">
              <a:buNone/>
            </a:pPr>
            <a:r>
              <a:rPr lang="en-US" sz="3600" dirty="0"/>
              <a:t>Use Cases</a:t>
            </a:r>
          </a:p>
          <a:p>
            <a:pPr lvl="0"/>
            <a:r>
              <a:rPr lang="en-US" sz="2400" dirty="0"/>
              <a:t>Netflix</a:t>
            </a:r>
          </a:p>
          <a:p>
            <a:pPr lvl="1"/>
            <a:r>
              <a:rPr lang="en-CA" sz="2000" dirty="0"/>
              <a:t>captures all member activities to personalize recommendations</a:t>
            </a:r>
          </a:p>
          <a:p>
            <a:pPr lvl="1"/>
            <a:r>
              <a:rPr lang="en-CA" sz="2000" dirty="0"/>
              <a:t>processes </a:t>
            </a:r>
            <a:r>
              <a:rPr lang="en-CA" sz="2000" b="1" dirty="0"/>
              <a:t>450 billion events per day</a:t>
            </a:r>
            <a:endParaRPr lang="en-US" sz="2000" dirty="0"/>
          </a:p>
          <a:p>
            <a:r>
              <a:rPr lang="en-CA" sz="2400" dirty="0"/>
              <a:t>MyFitnessPal</a:t>
            </a:r>
          </a:p>
          <a:p>
            <a:pPr lvl="1"/>
            <a:r>
              <a:rPr lang="en-CA" sz="2000" dirty="0"/>
              <a:t>used to build their data pipeline, create a list of ‘Verified Foods’</a:t>
            </a:r>
          </a:p>
          <a:p>
            <a:pPr lvl="1"/>
            <a:r>
              <a:rPr lang="en-CA" sz="2000" dirty="0"/>
              <a:t>provided a </a:t>
            </a:r>
            <a:r>
              <a:rPr lang="en-CA" sz="2000" b="1" dirty="0"/>
              <a:t>ten-fold speed improvement </a:t>
            </a:r>
            <a:r>
              <a:rPr lang="en-CA" sz="2000" dirty="0"/>
              <a:t>over their previous data pipeline</a:t>
            </a:r>
          </a:p>
        </p:txBody>
      </p:sp>
      <p:pic>
        <p:nvPicPr>
          <p:cNvPr id="6" name="Picture 5">
            <a:extLst>
              <a:ext uri="{FF2B5EF4-FFF2-40B4-BE49-F238E27FC236}">
                <a16:creationId xmlns:a16="http://schemas.microsoft.com/office/drawing/2014/main" id="{C412E1DD-65FF-E74A-982A-A0E39BF3554C}"/>
              </a:ext>
            </a:extLst>
          </p:cNvPr>
          <p:cNvPicPr>
            <a:picLocks noChangeAspect="1"/>
          </p:cNvPicPr>
          <p:nvPr/>
        </p:nvPicPr>
        <p:blipFill>
          <a:blip r:embed="rId3"/>
          <a:stretch>
            <a:fillRect/>
          </a:stretch>
        </p:blipFill>
        <p:spPr>
          <a:xfrm>
            <a:off x="975707" y="124503"/>
            <a:ext cx="2768980" cy="1439869"/>
          </a:xfrm>
          <a:prstGeom prst="rect">
            <a:avLst/>
          </a:prstGeom>
        </p:spPr>
      </p:pic>
      <p:sp>
        <p:nvSpPr>
          <p:cNvPr id="8" name="Title 1">
            <a:extLst>
              <a:ext uri="{FF2B5EF4-FFF2-40B4-BE49-F238E27FC236}">
                <a16:creationId xmlns:a16="http://schemas.microsoft.com/office/drawing/2014/main" id="{A9C4E1C7-6DEB-5840-9D3F-82D2158DF19F}"/>
              </a:ext>
            </a:extLst>
          </p:cNvPr>
          <p:cNvSpPr>
            <a:spLocks noGrp="1"/>
          </p:cNvSpPr>
          <p:nvPr>
            <p:ph type="title"/>
          </p:nvPr>
        </p:nvSpPr>
        <p:spPr>
          <a:xfrm>
            <a:off x="838200" y="365125"/>
            <a:ext cx="10515600" cy="1325563"/>
          </a:xfrm>
        </p:spPr>
        <p:txBody>
          <a:bodyPr/>
          <a:lstStyle/>
          <a:p>
            <a:pPr algn="ctr"/>
            <a:r>
              <a:rPr lang="en-US" dirty="0"/>
              <a:t>                        Need for Streaming Applications</a:t>
            </a:r>
          </a:p>
        </p:txBody>
      </p:sp>
    </p:spTree>
    <p:extLst>
      <p:ext uri="{BB962C8B-B14F-4D97-AF65-F5344CB8AC3E}">
        <p14:creationId xmlns:p14="http://schemas.microsoft.com/office/powerpoint/2010/main" val="259761862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3D5BBCE-0608-644B-8C17-19892374C070}"/>
              </a:ext>
            </a:extLst>
          </p:cNvPr>
          <p:cNvSpPr>
            <a:spLocks noGrp="1"/>
          </p:cNvSpPr>
          <p:nvPr>
            <p:ph idx="1"/>
          </p:nvPr>
        </p:nvSpPr>
        <p:spPr>
          <a:xfrm>
            <a:off x="419548" y="1825625"/>
            <a:ext cx="10934252" cy="4351338"/>
          </a:xfrm>
        </p:spPr>
        <p:txBody>
          <a:bodyPr>
            <a:noAutofit/>
          </a:bodyPr>
          <a:lstStyle/>
          <a:p>
            <a:pPr marL="0" indent="0" fontAlgn="base">
              <a:buNone/>
            </a:pPr>
            <a:r>
              <a:rPr lang="en-CA" sz="2400" b="1" dirty="0"/>
              <a:t>Apache Spark at MyFitnessPal</a:t>
            </a:r>
          </a:p>
          <a:p>
            <a:pPr marL="0" indent="0" fontAlgn="base">
              <a:buNone/>
            </a:pPr>
            <a:r>
              <a:rPr lang="en-CA" sz="2000" dirty="0"/>
              <a:t>The largest health and fitness community MyFitnessPal helps people achieve a healthy lifestyle through better diet and exercise. MyFitnessPal uses apache spark to clean the data entered by users with the end goal of identifying high quality food items. Using Spark, MyFitnessPal has been able to scan through food calorie data of about 80 million users. </a:t>
            </a:r>
            <a:r>
              <a:rPr lang="en-CA" sz="2000" b="1" dirty="0"/>
              <a:t>Earlier, MyFitnessPal used Hadoop to process 2.5TB of data and that took several days to identify any errors or missing information in it</a:t>
            </a:r>
            <a:r>
              <a:rPr lang="en-CA" sz="2000" dirty="0"/>
              <a:t>.</a:t>
            </a:r>
          </a:p>
          <a:p>
            <a:pPr marL="0" indent="0" fontAlgn="base">
              <a:buNone/>
            </a:pPr>
            <a:endParaRPr lang="en-CA" sz="2400" b="1" dirty="0"/>
          </a:p>
          <a:p>
            <a:pPr marL="0" indent="0" fontAlgn="base">
              <a:buNone/>
            </a:pPr>
            <a:r>
              <a:rPr lang="en-CA" sz="2400" b="1" dirty="0"/>
              <a:t>Netflix</a:t>
            </a:r>
          </a:p>
          <a:p>
            <a:pPr marL="0" indent="0" fontAlgn="base">
              <a:buNone/>
            </a:pPr>
            <a:r>
              <a:rPr lang="en-CA" sz="2000" dirty="0"/>
              <a:t>Netflix uses Apache Spark for real-time stream processing to provide online recommendations to its customers. Streaming devices at Netflix send events which capture all member activities and play a vital role in personalization. It processes </a:t>
            </a:r>
            <a:r>
              <a:rPr lang="en-CA" sz="2000" b="1" dirty="0"/>
              <a:t>450 billion events per day </a:t>
            </a:r>
            <a:r>
              <a:rPr lang="en-CA" sz="2000" dirty="0"/>
              <a:t>which flow to server side applications and are directed to Apache Kafka.</a:t>
            </a:r>
          </a:p>
          <a:p>
            <a:pPr marL="0" indent="0">
              <a:buNone/>
            </a:pPr>
            <a:br>
              <a:rPr lang="en-CA" sz="2000" dirty="0"/>
            </a:br>
            <a:endParaRPr lang="en-CA" sz="2000" dirty="0"/>
          </a:p>
        </p:txBody>
      </p:sp>
      <p:pic>
        <p:nvPicPr>
          <p:cNvPr id="6" name="Picture 5">
            <a:extLst>
              <a:ext uri="{FF2B5EF4-FFF2-40B4-BE49-F238E27FC236}">
                <a16:creationId xmlns:a16="http://schemas.microsoft.com/office/drawing/2014/main" id="{C412E1DD-65FF-E74A-982A-A0E39BF3554C}"/>
              </a:ext>
            </a:extLst>
          </p:cNvPr>
          <p:cNvPicPr>
            <a:picLocks noChangeAspect="1"/>
          </p:cNvPicPr>
          <p:nvPr/>
        </p:nvPicPr>
        <p:blipFill>
          <a:blip r:embed="rId2"/>
          <a:stretch>
            <a:fillRect/>
          </a:stretch>
        </p:blipFill>
        <p:spPr>
          <a:xfrm>
            <a:off x="975707" y="124503"/>
            <a:ext cx="2768980" cy="1439869"/>
          </a:xfrm>
          <a:prstGeom prst="rect">
            <a:avLst/>
          </a:prstGeom>
        </p:spPr>
      </p:pic>
      <p:sp>
        <p:nvSpPr>
          <p:cNvPr id="8" name="Title 1">
            <a:extLst>
              <a:ext uri="{FF2B5EF4-FFF2-40B4-BE49-F238E27FC236}">
                <a16:creationId xmlns:a16="http://schemas.microsoft.com/office/drawing/2014/main" id="{A9C4E1C7-6DEB-5840-9D3F-82D2158DF19F}"/>
              </a:ext>
            </a:extLst>
          </p:cNvPr>
          <p:cNvSpPr>
            <a:spLocks noGrp="1"/>
          </p:cNvSpPr>
          <p:nvPr>
            <p:ph type="title"/>
          </p:nvPr>
        </p:nvSpPr>
        <p:spPr>
          <a:xfrm>
            <a:off x="838200" y="365125"/>
            <a:ext cx="10515600" cy="1325563"/>
          </a:xfrm>
        </p:spPr>
        <p:txBody>
          <a:bodyPr/>
          <a:lstStyle/>
          <a:p>
            <a:pPr algn="ctr"/>
            <a:r>
              <a:rPr lang="en-US" dirty="0"/>
              <a:t>Use cases</a:t>
            </a:r>
          </a:p>
        </p:txBody>
      </p:sp>
      <p:sp>
        <p:nvSpPr>
          <p:cNvPr id="2" name="TextBox 1">
            <a:extLst>
              <a:ext uri="{FF2B5EF4-FFF2-40B4-BE49-F238E27FC236}">
                <a16:creationId xmlns:a16="http://schemas.microsoft.com/office/drawing/2014/main" id="{35C0B5B2-C043-804C-A1CB-E9D9F746E094}"/>
              </a:ext>
            </a:extLst>
          </p:cNvPr>
          <p:cNvSpPr txBox="1"/>
          <p:nvPr/>
        </p:nvSpPr>
        <p:spPr>
          <a:xfrm>
            <a:off x="3744687" y="6176963"/>
            <a:ext cx="4408515"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lumMod val="50000"/>
                  </a:prstClr>
                </a:solidFill>
                <a:effectLst/>
                <a:uLnTx/>
                <a:uFillTx/>
                <a:latin typeface="Calibri" panose="020F0502020204030204"/>
                <a:ea typeface="+mn-ea"/>
                <a:cs typeface="+mn-cs"/>
              </a:rPr>
              <a:t>https://</a:t>
            </a:r>
            <a:r>
              <a:rPr kumimoji="0" lang="en-US" sz="1200" b="0" i="0" u="none" strike="noStrike" kern="1200" cap="none" spc="0" normalizeH="0" baseline="0" noProof="0" dirty="0" err="1">
                <a:ln>
                  <a:noFill/>
                </a:ln>
                <a:solidFill>
                  <a:prstClr val="white">
                    <a:lumMod val="50000"/>
                  </a:prstClr>
                </a:solidFill>
                <a:effectLst/>
                <a:uLnTx/>
                <a:uFillTx/>
                <a:latin typeface="Calibri" panose="020F0502020204030204"/>
                <a:ea typeface="+mn-ea"/>
                <a:cs typeface="+mn-cs"/>
              </a:rPr>
              <a:t>www.dezyre.com</a:t>
            </a:r>
            <a:r>
              <a:rPr kumimoji="0" lang="en-US" sz="1200" b="0" i="0" u="none" strike="noStrike" kern="1200" cap="none" spc="0" normalizeH="0" baseline="0" noProof="0" dirty="0">
                <a:ln>
                  <a:noFill/>
                </a:ln>
                <a:solidFill>
                  <a:prstClr val="white">
                    <a:lumMod val="50000"/>
                  </a:prstClr>
                </a:solidFill>
                <a:effectLst/>
                <a:uLnTx/>
                <a:uFillTx/>
                <a:latin typeface="Calibri" panose="020F0502020204030204"/>
                <a:ea typeface="+mn-ea"/>
                <a:cs typeface="+mn-cs"/>
              </a:rPr>
              <a:t>/article/top-5-apache-spark-use-cases/271</a:t>
            </a:r>
          </a:p>
        </p:txBody>
      </p:sp>
    </p:spTree>
    <p:extLst>
      <p:ext uri="{BB962C8B-B14F-4D97-AF65-F5344CB8AC3E}">
        <p14:creationId xmlns:p14="http://schemas.microsoft.com/office/powerpoint/2010/main" val="140472001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3D5BBCE-0608-644B-8C17-19892374C070}"/>
              </a:ext>
            </a:extLst>
          </p:cNvPr>
          <p:cNvSpPr>
            <a:spLocks noGrp="1"/>
          </p:cNvSpPr>
          <p:nvPr>
            <p:ph idx="1"/>
          </p:nvPr>
        </p:nvSpPr>
        <p:spPr>
          <a:xfrm>
            <a:off x="419548" y="1825625"/>
            <a:ext cx="10934252" cy="4351338"/>
          </a:xfrm>
        </p:spPr>
        <p:txBody>
          <a:bodyPr/>
          <a:lstStyle/>
          <a:p>
            <a:r>
              <a:rPr lang="en-US" sz="2400" dirty="0"/>
              <a:t>With more data being created all the time and users requiring real-time results, we need methods that can process big data quickly</a:t>
            </a:r>
          </a:p>
          <a:p>
            <a:r>
              <a:rPr lang="en-US" sz="2400" dirty="0"/>
              <a:t>Spark distributes data to memory – up to 100x faster than reading from disk</a:t>
            </a:r>
          </a:p>
          <a:p>
            <a:r>
              <a:rPr lang="en-CA" sz="2400" dirty="0"/>
              <a:t>Rich set of libraries enable large variety of processing</a:t>
            </a:r>
          </a:p>
          <a:p>
            <a:r>
              <a:rPr lang="en-US" sz="2400" dirty="0"/>
              <a:t>Enabled by RDDs (Resilient Distributed Arrays)</a:t>
            </a:r>
          </a:p>
          <a:p>
            <a:pPr lvl="1"/>
            <a:r>
              <a:rPr lang="en-US" sz="2000" dirty="0"/>
              <a:t>Read only, partitioned collection of records that are fault-tolerant</a:t>
            </a:r>
          </a:p>
          <a:p>
            <a:pPr lvl="1"/>
            <a:endParaRPr lang="en-US" sz="1600" dirty="0"/>
          </a:p>
          <a:p>
            <a:pPr lvl="1"/>
            <a:endParaRPr lang="en-CA" sz="1600" dirty="0"/>
          </a:p>
          <a:p>
            <a:endParaRPr lang="en-CA" sz="2000" dirty="0"/>
          </a:p>
        </p:txBody>
      </p:sp>
      <p:pic>
        <p:nvPicPr>
          <p:cNvPr id="6" name="Picture 5">
            <a:extLst>
              <a:ext uri="{FF2B5EF4-FFF2-40B4-BE49-F238E27FC236}">
                <a16:creationId xmlns:a16="http://schemas.microsoft.com/office/drawing/2014/main" id="{C412E1DD-65FF-E74A-982A-A0E39BF3554C}"/>
              </a:ext>
            </a:extLst>
          </p:cNvPr>
          <p:cNvPicPr>
            <a:picLocks noChangeAspect="1"/>
          </p:cNvPicPr>
          <p:nvPr/>
        </p:nvPicPr>
        <p:blipFill>
          <a:blip r:embed="rId2"/>
          <a:stretch>
            <a:fillRect/>
          </a:stretch>
        </p:blipFill>
        <p:spPr>
          <a:xfrm>
            <a:off x="975707" y="124503"/>
            <a:ext cx="2768980" cy="1439869"/>
          </a:xfrm>
          <a:prstGeom prst="rect">
            <a:avLst/>
          </a:prstGeom>
        </p:spPr>
      </p:pic>
      <p:sp>
        <p:nvSpPr>
          <p:cNvPr id="8" name="Title 1">
            <a:extLst>
              <a:ext uri="{FF2B5EF4-FFF2-40B4-BE49-F238E27FC236}">
                <a16:creationId xmlns:a16="http://schemas.microsoft.com/office/drawing/2014/main" id="{A9C4E1C7-6DEB-5840-9D3F-82D2158DF19F}"/>
              </a:ext>
            </a:extLst>
          </p:cNvPr>
          <p:cNvSpPr>
            <a:spLocks noGrp="1"/>
          </p:cNvSpPr>
          <p:nvPr>
            <p:ph type="title"/>
          </p:nvPr>
        </p:nvSpPr>
        <p:spPr>
          <a:xfrm>
            <a:off x="838200" y="365125"/>
            <a:ext cx="10515600" cy="1325563"/>
          </a:xfrm>
        </p:spPr>
        <p:txBody>
          <a:bodyPr/>
          <a:lstStyle/>
          <a:p>
            <a:pPr algn="ctr"/>
            <a:r>
              <a:rPr lang="en-US" dirty="0"/>
              <a:t>Key Take-Aways</a:t>
            </a:r>
          </a:p>
        </p:txBody>
      </p:sp>
    </p:spTree>
    <p:extLst>
      <p:ext uri="{BB962C8B-B14F-4D97-AF65-F5344CB8AC3E}">
        <p14:creationId xmlns:p14="http://schemas.microsoft.com/office/powerpoint/2010/main" val="366988744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4E6663-132B-4028-820D-4996A3AB58DD}"/>
              </a:ext>
            </a:extLst>
          </p:cNvPr>
          <p:cNvSpPr>
            <a:spLocks noGrp="1"/>
          </p:cNvSpPr>
          <p:nvPr>
            <p:ph type="title"/>
          </p:nvPr>
        </p:nvSpPr>
        <p:spPr/>
        <p:txBody>
          <a:bodyPr/>
          <a:lstStyle/>
          <a:p>
            <a:r>
              <a:rPr lang="en-US" dirty="0"/>
              <a:t>Interactive Component</a:t>
            </a:r>
          </a:p>
        </p:txBody>
      </p:sp>
      <p:sp>
        <p:nvSpPr>
          <p:cNvPr id="3" name="Text Placeholder 2">
            <a:extLst>
              <a:ext uri="{FF2B5EF4-FFF2-40B4-BE49-F238E27FC236}">
                <a16:creationId xmlns:a16="http://schemas.microsoft.com/office/drawing/2014/main" id="{D2A0B3E0-4C11-4BC9-8C3C-0F600F7A93CD}"/>
              </a:ext>
            </a:extLst>
          </p:cNvPr>
          <p:cNvSpPr>
            <a:spLocks noGrp="1"/>
          </p:cNvSpPr>
          <p:nvPr>
            <p:ph type="body" idx="1"/>
          </p:nvPr>
        </p:nvSpPr>
        <p:spPr/>
        <p:txBody>
          <a:bodyPr/>
          <a:lstStyle/>
          <a:p>
            <a:r>
              <a:rPr lang="en-US" dirty="0"/>
              <a:t>Speed Comparison: MapReduce vs Spark</a:t>
            </a:r>
          </a:p>
        </p:txBody>
      </p:sp>
    </p:spTree>
    <p:extLst>
      <p:ext uri="{BB962C8B-B14F-4D97-AF65-F5344CB8AC3E}">
        <p14:creationId xmlns:p14="http://schemas.microsoft.com/office/powerpoint/2010/main" val="205493077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B45A142-4255-493C-8284-5D566C121B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21177"/>
            <a:ext cx="4332307" cy="6179552"/>
          </a:xfrm>
          <a:prstGeom prst="rect">
            <a:avLst/>
          </a:prstGeom>
          <a:solidFill>
            <a:srgbClr val="404040">
              <a:alpha val="89804"/>
            </a:srgbClr>
          </a:solidFill>
          <a:ln w="127000" cap="sq" cmpd="thinThick">
            <a:solidFill>
              <a:srgbClr val="595959">
                <a:alpha val="80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FBE463E4-7DCC-8A4C-975A-B5BFB68E01B6}"/>
              </a:ext>
            </a:extLst>
          </p:cNvPr>
          <p:cNvSpPr>
            <a:spLocks noGrp="1"/>
          </p:cNvSpPr>
          <p:nvPr>
            <p:ph type="title"/>
          </p:nvPr>
        </p:nvSpPr>
        <p:spPr>
          <a:xfrm>
            <a:off x="674237" y="1237126"/>
            <a:ext cx="3657600" cy="2080752"/>
          </a:xfrm>
        </p:spPr>
        <p:txBody>
          <a:bodyPr vert="horz" lIns="91440" tIns="45720" rIns="91440" bIns="45720" rtlCol="0" anchor="b">
            <a:normAutofit/>
          </a:bodyPr>
          <a:lstStyle/>
          <a:p>
            <a:pPr algn="ctr"/>
            <a:r>
              <a:rPr lang="en-US" sz="4800" kern="1200" dirty="0">
                <a:solidFill>
                  <a:srgbClr val="FFFFFF"/>
                </a:solidFill>
                <a:latin typeface="+mj-lt"/>
                <a:ea typeface="+mj-ea"/>
                <a:cs typeface="+mj-cs"/>
              </a:rPr>
              <a:t>Exponential Growth in Data</a:t>
            </a:r>
          </a:p>
        </p:txBody>
      </p:sp>
      <p:cxnSp>
        <p:nvCxnSpPr>
          <p:cNvPr id="11" name="Straight Connector 10">
            <a:extLst>
              <a:ext uri="{FF2B5EF4-FFF2-40B4-BE49-F238E27FC236}">
                <a16:creationId xmlns:a16="http://schemas.microsoft.com/office/drawing/2014/main" id="{38FB9660-F42F-4313-BBC4-47C007FE484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191126" y="3910267"/>
            <a:ext cx="258679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0E277E4C-2CC3-9245-83B5-B35D28F80BB5}"/>
              </a:ext>
            </a:extLst>
          </p:cNvPr>
          <p:cNvSpPr txBox="1"/>
          <p:nvPr/>
        </p:nvSpPr>
        <p:spPr>
          <a:xfrm>
            <a:off x="6494033" y="1785769"/>
            <a:ext cx="279698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Over 1 billion TB!</a:t>
            </a:r>
          </a:p>
        </p:txBody>
      </p:sp>
      <p:sp>
        <p:nvSpPr>
          <p:cNvPr id="10" name="TextBox 9">
            <a:extLst>
              <a:ext uri="{FF2B5EF4-FFF2-40B4-BE49-F238E27FC236}">
                <a16:creationId xmlns:a16="http://schemas.microsoft.com/office/drawing/2014/main" id="{E449DA98-D3EE-BE42-A6AF-FF6091BF05D4}"/>
              </a:ext>
            </a:extLst>
          </p:cNvPr>
          <p:cNvSpPr txBox="1"/>
          <p:nvPr/>
        </p:nvSpPr>
        <p:spPr>
          <a:xfrm>
            <a:off x="968188" y="3948055"/>
            <a:ext cx="2287742" cy="163121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prstClr val="white"/>
                </a:solidFill>
                <a:effectLst/>
                <a:uLnTx/>
                <a:uFillTx/>
                <a:latin typeface="Calibri" panose="020F0502020204030204"/>
                <a:ea typeface="+mn-ea"/>
                <a:cs typeface="+mn-cs"/>
              </a:rPr>
              <a:t>The 4 V’s of Big data</a:t>
            </a:r>
          </a:p>
          <a:p>
            <a:pPr marL="285750" marR="0" lvl="0" indent="-285750" algn="l" defTabSz="914400" rtl="0" eaLnBrk="1" fontAlgn="auto" latinLnBrk="0" hangingPunct="1">
              <a:lnSpc>
                <a:spcPct val="100000"/>
              </a:lnSpc>
              <a:spcBef>
                <a:spcPts val="0"/>
              </a:spcBef>
              <a:spcAft>
                <a:spcPts val="0"/>
              </a:spcAft>
              <a:buClrTx/>
              <a:buSzTx/>
              <a:buFontTx/>
              <a:buChar char="-"/>
              <a:tabLst/>
              <a:defRPr/>
            </a:pPr>
            <a:r>
              <a:rPr kumimoji="0" lang="en-US" sz="2000" b="0" i="0" u="none" strike="noStrike" kern="1200" cap="none" spc="0" normalizeH="0" baseline="0" noProof="0" dirty="0">
                <a:ln>
                  <a:noFill/>
                </a:ln>
                <a:solidFill>
                  <a:prstClr val="white"/>
                </a:solidFill>
                <a:effectLst/>
                <a:uLnTx/>
                <a:uFillTx/>
                <a:latin typeface="Calibri" panose="020F0502020204030204"/>
                <a:ea typeface="+mn-ea"/>
                <a:cs typeface="+mn-cs"/>
              </a:rPr>
              <a:t>Volume</a:t>
            </a:r>
          </a:p>
          <a:p>
            <a:pPr marL="285750" marR="0" lvl="0" indent="-285750" algn="l" defTabSz="914400" rtl="0" eaLnBrk="1" fontAlgn="auto" latinLnBrk="0" hangingPunct="1">
              <a:lnSpc>
                <a:spcPct val="100000"/>
              </a:lnSpc>
              <a:spcBef>
                <a:spcPts val="0"/>
              </a:spcBef>
              <a:spcAft>
                <a:spcPts val="0"/>
              </a:spcAft>
              <a:buClrTx/>
              <a:buSzTx/>
              <a:buFontTx/>
              <a:buChar char="-"/>
              <a:tabLst/>
              <a:defRPr/>
            </a:pPr>
            <a:r>
              <a:rPr kumimoji="0" lang="en-US" sz="2000" b="0" i="0" u="none" strike="noStrike" kern="1200" cap="none" spc="0" normalizeH="0" baseline="0" noProof="0" dirty="0">
                <a:ln>
                  <a:noFill/>
                </a:ln>
                <a:solidFill>
                  <a:prstClr val="white"/>
                </a:solidFill>
                <a:effectLst/>
                <a:uLnTx/>
                <a:uFillTx/>
                <a:latin typeface="Calibri" panose="020F0502020204030204"/>
                <a:ea typeface="+mn-ea"/>
                <a:cs typeface="+mn-cs"/>
              </a:rPr>
              <a:t>Velocity</a:t>
            </a:r>
          </a:p>
          <a:p>
            <a:pPr marL="285750" marR="0" lvl="0" indent="-285750" algn="l" defTabSz="914400" rtl="0" eaLnBrk="1" fontAlgn="auto" latinLnBrk="0" hangingPunct="1">
              <a:lnSpc>
                <a:spcPct val="100000"/>
              </a:lnSpc>
              <a:spcBef>
                <a:spcPts val="0"/>
              </a:spcBef>
              <a:spcAft>
                <a:spcPts val="0"/>
              </a:spcAft>
              <a:buClrTx/>
              <a:buSzTx/>
              <a:buFontTx/>
              <a:buChar char="-"/>
              <a:tabLst/>
              <a:defRPr/>
            </a:pPr>
            <a:r>
              <a:rPr kumimoji="0" lang="en-US" sz="2000" b="0" i="0" u="none" strike="noStrike" kern="1200" cap="none" spc="0" normalizeH="0" baseline="0" noProof="0" dirty="0">
                <a:ln>
                  <a:noFill/>
                </a:ln>
                <a:solidFill>
                  <a:prstClr val="white"/>
                </a:solidFill>
                <a:effectLst/>
                <a:uLnTx/>
                <a:uFillTx/>
                <a:latin typeface="Calibri" panose="020F0502020204030204"/>
                <a:ea typeface="+mn-ea"/>
                <a:cs typeface="+mn-cs"/>
              </a:rPr>
              <a:t>Variety</a:t>
            </a:r>
          </a:p>
          <a:p>
            <a:pPr marL="285750" marR="0" lvl="0" indent="-285750" algn="l" defTabSz="914400" rtl="0" eaLnBrk="1" fontAlgn="auto" latinLnBrk="0" hangingPunct="1">
              <a:lnSpc>
                <a:spcPct val="100000"/>
              </a:lnSpc>
              <a:spcBef>
                <a:spcPts val="0"/>
              </a:spcBef>
              <a:spcAft>
                <a:spcPts val="0"/>
              </a:spcAft>
              <a:buClrTx/>
              <a:buSzTx/>
              <a:buFontTx/>
              <a:buChar char="-"/>
              <a:tabLst/>
              <a:defRPr/>
            </a:pPr>
            <a:r>
              <a:rPr kumimoji="0" lang="en-US" sz="2000" b="0" i="0" u="none" strike="noStrike" kern="1200" cap="none" spc="0" normalizeH="0" baseline="0" noProof="0" dirty="0">
                <a:ln>
                  <a:noFill/>
                </a:ln>
                <a:solidFill>
                  <a:prstClr val="white"/>
                </a:solidFill>
                <a:effectLst/>
                <a:uLnTx/>
                <a:uFillTx/>
                <a:latin typeface="Calibri" panose="020F0502020204030204"/>
                <a:ea typeface="+mn-ea"/>
                <a:cs typeface="+mn-cs"/>
              </a:rPr>
              <a:t>Veracity</a:t>
            </a:r>
          </a:p>
        </p:txBody>
      </p:sp>
      <p:pic>
        <p:nvPicPr>
          <p:cNvPr id="8" name="Content Placeholder 3">
            <a:extLst>
              <a:ext uri="{FF2B5EF4-FFF2-40B4-BE49-F238E27FC236}">
                <a16:creationId xmlns:a16="http://schemas.microsoft.com/office/drawing/2014/main" id="{AF7A3AE0-D270-C941-BD8B-87C2A1D764BA}"/>
              </a:ext>
            </a:extLst>
          </p:cNvPr>
          <p:cNvPicPr>
            <a:picLocks noChangeAspect="1"/>
          </p:cNvPicPr>
          <p:nvPr/>
        </p:nvPicPr>
        <p:blipFill rotWithShape="1">
          <a:blip r:embed="rId2"/>
          <a:srcRect t="17046" b="22980"/>
          <a:stretch/>
        </p:blipFill>
        <p:spPr>
          <a:xfrm>
            <a:off x="5523432" y="321177"/>
            <a:ext cx="6111025" cy="6260450"/>
          </a:xfrm>
          <a:prstGeom prst="rect">
            <a:avLst/>
          </a:prstGeom>
        </p:spPr>
      </p:pic>
      <p:sp>
        <p:nvSpPr>
          <p:cNvPr id="3" name="TextBox 2">
            <a:extLst>
              <a:ext uri="{FF2B5EF4-FFF2-40B4-BE49-F238E27FC236}">
                <a16:creationId xmlns:a16="http://schemas.microsoft.com/office/drawing/2014/main" id="{423224AE-B208-9349-8C41-B38830D40D81}"/>
              </a:ext>
            </a:extLst>
          </p:cNvPr>
          <p:cNvSpPr txBox="1"/>
          <p:nvPr/>
        </p:nvSpPr>
        <p:spPr>
          <a:xfrm>
            <a:off x="7338951" y="6543303"/>
            <a:ext cx="3371949"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lumMod val="50000"/>
                  </a:prstClr>
                </a:solidFill>
                <a:effectLst/>
                <a:uLnTx/>
                <a:uFillTx/>
                <a:latin typeface="Calibri" panose="020F0502020204030204"/>
                <a:ea typeface="+mn-ea"/>
                <a:cs typeface="+mn-cs"/>
              </a:rPr>
              <a:t>https://</a:t>
            </a:r>
            <a:r>
              <a:rPr kumimoji="0" lang="en-US" sz="1200" b="0" i="0" u="none" strike="noStrike" kern="1200" cap="none" spc="0" normalizeH="0" baseline="0" noProof="0" dirty="0" err="1">
                <a:ln>
                  <a:noFill/>
                </a:ln>
                <a:solidFill>
                  <a:prstClr val="white">
                    <a:lumMod val="50000"/>
                  </a:prstClr>
                </a:solidFill>
                <a:effectLst/>
                <a:uLnTx/>
                <a:uFillTx/>
                <a:latin typeface="Calibri" panose="020F0502020204030204"/>
                <a:ea typeface="+mn-ea"/>
                <a:cs typeface="+mn-cs"/>
              </a:rPr>
              <a:t>www.domo.com</a:t>
            </a:r>
            <a:r>
              <a:rPr kumimoji="0" lang="en-US" sz="1200" b="0" i="0" u="none" strike="noStrike" kern="1200" cap="none" spc="0" normalizeH="0" baseline="0" noProof="0" dirty="0">
                <a:ln>
                  <a:noFill/>
                </a:ln>
                <a:solidFill>
                  <a:prstClr val="white">
                    <a:lumMod val="50000"/>
                  </a:prstClr>
                </a:solidFill>
                <a:effectLst/>
                <a:uLnTx/>
                <a:uFillTx/>
                <a:latin typeface="Calibri" panose="020F0502020204030204"/>
                <a:ea typeface="+mn-ea"/>
                <a:cs typeface="+mn-cs"/>
              </a:rPr>
              <a:t>/learn/data-never-sleeps-7</a:t>
            </a:r>
          </a:p>
        </p:txBody>
      </p:sp>
    </p:spTree>
    <p:extLst>
      <p:ext uri="{BB962C8B-B14F-4D97-AF65-F5344CB8AC3E}">
        <p14:creationId xmlns:p14="http://schemas.microsoft.com/office/powerpoint/2010/main" val="203813498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8D191AC-7B81-4B3B-B0B2-8E100D2907F1}"/>
              </a:ext>
            </a:extLst>
          </p:cNvPr>
          <p:cNvSpPr/>
          <p:nvPr/>
        </p:nvSpPr>
        <p:spPr>
          <a:xfrm>
            <a:off x="540422" y="665825"/>
            <a:ext cx="11011833" cy="6127069"/>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5" name="Rectangle 4">
            <a:extLst>
              <a:ext uri="{FF2B5EF4-FFF2-40B4-BE49-F238E27FC236}">
                <a16:creationId xmlns:a16="http://schemas.microsoft.com/office/drawing/2014/main" id="{61430C9E-A120-4A75-9939-2D8CEEE308FA}"/>
              </a:ext>
            </a:extLst>
          </p:cNvPr>
          <p:cNvSpPr/>
          <p:nvPr/>
        </p:nvSpPr>
        <p:spPr>
          <a:xfrm>
            <a:off x="3646364" y="798512"/>
            <a:ext cx="4046130" cy="66609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6" name="TextBox 5">
            <a:extLst>
              <a:ext uri="{FF2B5EF4-FFF2-40B4-BE49-F238E27FC236}">
                <a16:creationId xmlns:a16="http://schemas.microsoft.com/office/drawing/2014/main" id="{C7F4E2A4-07EF-44DD-832E-D71171BEDA28}"/>
              </a:ext>
            </a:extLst>
          </p:cNvPr>
          <p:cNvSpPr txBox="1"/>
          <p:nvPr/>
        </p:nvSpPr>
        <p:spPr>
          <a:xfrm>
            <a:off x="3378189" y="951965"/>
            <a:ext cx="2343705"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TV</a:t>
            </a:r>
          </a:p>
        </p:txBody>
      </p:sp>
      <p:sp>
        <p:nvSpPr>
          <p:cNvPr id="7" name="TextBox 6">
            <a:extLst>
              <a:ext uri="{FF2B5EF4-FFF2-40B4-BE49-F238E27FC236}">
                <a16:creationId xmlns:a16="http://schemas.microsoft.com/office/drawing/2014/main" id="{DC890685-5357-4A84-BC7E-420D47F74A5F}"/>
              </a:ext>
            </a:extLst>
          </p:cNvPr>
          <p:cNvSpPr txBox="1"/>
          <p:nvPr/>
        </p:nvSpPr>
        <p:spPr>
          <a:xfrm>
            <a:off x="5508822" y="944562"/>
            <a:ext cx="2343705" cy="369332"/>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TV</a:t>
            </a:r>
          </a:p>
        </p:txBody>
      </p:sp>
      <mc:AlternateContent xmlns:mc="http://schemas.openxmlformats.org/markup-compatibility/2006" xmlns:p14="http://schemas.microsoft.com/office/powerpoint/2010/main">
        <mc:Choice Requires="p14">
          <p:contentPart p14:bwMode="auto" r:id="rId2">
            <p14:nvContentPartPr>
              <p14:cNvPr id="12" name="Ink 11">
                <a:extLst>
                  <a:ext uri="{FF2B5EF4-FFF2-40B4-BE49-F238E27FC236}">
                    <a16:creationId xmlns:a16="http://schemas.microsoft.com/office/drawing/2014/main" id="{9346780B-54DF-42F0-A27D-C421FCEC9311}"/>
                  </a:ext>
                </a:extLst>
              </p14:cNvPr>
              <p14:cNvContentPartPr/>
              <p14:nvPr/>
            </p14:nvContentPartPr>
            <p14:xfrm>
              <a:off x="5589815" y="798511"/>
              <a:ext cx="360" cy="666091"/>
            </p14:xfrm>
          </p:contentPart>
        </mc:Choice>
        <mc:Fallback xmlns="">
          <p:pic>
            <p:nvPicPr>
              <p:cNvPr id="12" name="Ink 11">
                <a:extLst>
                  <a:ext uri="{FF2B5EF4-FFF2-40B4-BE49-F238E27FC236}">
                    <a16:creationId xmlns:a16="http://schemas.microsoft.com/office/drawing/2014/main" id="{9346780B-54DF-42F0-A27D-C421FCEC9311}"/>
                  </a:ext>
                </a:extLst>
              </p:cNvPr>
              <p:cNvPicPr/>
              <p:nvPr/>
            </p:nvPicPr>
            <p:blipFill>
              <a:blip r:embed="rId3"/>
              <a:stretch>
                <a:fillRect/>
              </a:stretch>
            </p:blipFill>
            <p:spPr>
              <a:xfrm>
                <a:off x="5580815" y="789510"/>
                <a:ext cx="18000" cy="683733"/>
              </a:xfrm>
              <a:prstGeom prst="rect">
                <a:avLst/>
              </a:prstGeom>
            </p:spPr>
          </p:pic>
        </mc:Fallback>
      </mc:AlternateContent>
      <p:sp>
        <p:nvSpPr>
          <p:cNvPr id="16" name="Rectangle 15">
            <a:extLst>
              <a:ext uri="{FF2B5EF4-FFF2-40B4-BE49-F238E27FC236}">
                <a16:creationId xmlns:a16="http://schemas.microsoft.com/office/drawing/2014/main" id="{DA8CD990-AD21-4DA5-A62D-DD72EAB3BA1A}"/>
              </a:ext>
            </a:extLst>
          </p:cNvPr>
          <p:cNvSpPr/>
          <p:nvPr/>
        </p:nvSpPr>
        <p:spPr>
          <a:xfrm>
            <a:off x="6445188" y="3866220"/>
            <a:ext cx="812301" cy="1278383"/>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Spark 2</a:t>
            </a:r>
          </a:p>
        </p:txBody>
      </p:sp>
      <p:sp>
        <p:nvSpPr>
          <p:cNvPr id="33" name="Rectangle 32">
            <a:extLst>
              <a:ext uri="{FF2B5EF4-FFF2-40B4-BE49-F238E27FC236}">
                <a16:creationId xmlns:a16="http://schemas.microsoft.com/office/drawing/2014/main" id="{066C272E-A971-47F8-835F-49A0043CFE90}"/>
              </a:ext>
            </a:extLst>
          </p:cNvPr>
          <p:cNvSpPr/>
          <p:nvPr/>
        </p:nvSpPr>
        <p:spPr>
          <a:xfrm>
            <a:off x="6445188" y="2050743"/>
            <a:ext cx="812301" cy="12783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t>Map</a:t>
            </a:r>
            <a:b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br>
            <a: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t>Reduce </a:t>
            </a:r>
            <a:b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br>
            <a: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t>2</a:t>
            </a:r>
          </a:p>
        </p:txBody>
      </p:sp>
      <p:sp>
        <p:nvSpPr>
          <p:cNvPr id="34" name="Oval 33">
            <a:extLst>
              <a:ext uri="{FF2B5EF4-FFF2-40B4-BE49-F238E27FC236}">
                <a16:creationId xmlns:a16="http://schemas.microsoft.com/office/drawing/2014/main" id="{2B243994-0B77-43A6-8BE3-0CB2FEA74F44}"/>
              </a:ext>
            </a:extLst>
          </p:cNvPr>
          <p:cNvSpPr/>
          <p:nvPr/>
        </p:nvSpPr>
        <p:spPr>
          <a:xfrm>
            <a:off x="6010183" y="2183907"/>
            <a:ext cx="275207" cy="28408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5" name="Oval 34">
            <a:extLst>
              <a:ext uri="{FF2B5EF4-FFF2-40B4-BE49-F238E27FC236}">
                <a16:creationId xmlns:a16="http://schemas.microsoft.com/office/drawing/2014/main" id="{0B5FA195-0AC9-4887-92C1-8C26D89BD739}"/>
              </a:ext>
            </a:extLst>
          </p:cNvPr>
          <p:cNvSpPr/>
          <p:nvPr/>
        </p:nvSpPr>
        <p:spPr>
          <a:xfrm>
            <a:off x="6010182" y="2837894"/>
            <a:ext cx="275207" cy="28408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6" name="Oval 35">
            <a:extLst>
              <a:ext uri="{FF2B5EF4-FFF2-40B4-BE49-F238E27FC236}">
                <a16:creationId xmlns:a16="http://schemas.microsoft.com/office/drawing/2014/main" id="{49552E91-6E71-47D1-9FF4-629DC2852F14}"/>
              </a:ext>
            </a:extLst>
          </p:cNvPr>
          <p:cNvSpPr/>
          <p:nvPr/>
        </p:nvSpPr>
        <p:spPr>
          <a:xfrm>
            <a:off x="6010183" y="4026673"/>
            <a:ext cx="275207" cy="284085"/>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7" name="Oval 36">
            <a:extLst>
              <a:ext uri="{FF2B5EF4-FFF2-40B4-BE49-F238E27FC236}">
                <a16:creationId xmlns:a16="http://schemas.microsoft.com/office/drawing/2014/main" id="{1197B429-CB17-4C76-B3AD-458EB16D7467}"/>
              </a:ext>
            </a:extLst>
          </p:cNvPr>
          <p:cNvSpPr/>
          <p:nvPr/>
        </p:nvSpPr>
        <p:spPr>
          <a:xfrm>
            <a:off x="6010182" y="4680660"/>
            <a:ext cx="275207" cy="284085"/>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8" name="Oval 37">
            <a:extLst>
              <a:ext uri="{FF2B5EF4-FFF2-40B4-BE49-F238E27FC236}">
                <a16:creationId xmlns:a16="http://schemas.microsoft.com/office/drawing/2014/main" id="{3CE5F9F2-583C-4C08-8017-7006C584206C}"/>
              </a:ext>
            </a:extLst>
          </p:cNvPr>
          <p:cNvSpPr/>
          <p:nvPr/>
        </p:nvSpPr>
        <p:spPr>
          <a:xfrm>
            <a:off x="7417287" y="2183907"/>
            <a:ext cx="275207" cy="28408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9" name="Oval 38">
            <a:extLst>
              <a:ext uri="{FF2B5EF4-FFF2-40B4-BE49-F238E27FC236}">
                <a16:creationId xmlns:a16="http://schemas.microsoft.com/office/drawing/2014/main" id="{FBE1CB70-249E-4544-9724-F850847FEFBA}"/>
              </a:ext>
            </a:extLst>
          </p:cNvPr>
          <p:cNvSpPr/>
          <p:nvPr/>
        </p:nvSpPr>
        <p:spPr>
          <a:xfrm>
            <a:off x="7417286" y="2837894"/>
            <a:ext cx="275207" cy="28408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0" name="Oval 39">
            <a:extLst>
              <a:ext uri="{FF2B5EF4-FFF2-40B4-BE49-F238E27FC236}">
                <a16:creationId xmlns:a16="http://schemas.microsoft.com/office/drawing/2014/main" id="{3FE86421-AF87-4D3A-9480-6293ACFDAA7C}"/>
              </a:ext>
            </a:extLst>
          </p:cNvPr>
          <p:cNvSpPr/>
          <p:nvPr/>
        </p:nvSpPr>
        <p:spPr>
          <a:xfrm>
            <a:off x="7417287" y="4026673"/>
            <a:ext cx="275207" cy="284085"/>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1" name="Oval 40">
            <a:extLst>
              <a:ext uri="{FF2B5EF4-FFF2-40B4-BE49-F238E27FC236}">
                <a16:creationId xmlns:a16="http://schemas.microsoft.com/office/drawing/2014/main" id="{5A605C71-37DE-4338-A8ED-58E7405855E2}"/>
              </a:ext>
            </a:extLst>
          </p:cNvPr>
          <p:cNvSpPr/>
          <p:nvPr/>
        </p:nvSpPr>
        <p:spPr>
          <a:xfrm>
            <a:off x="7417286" y="4680660"/>
            <a:ext cx="275207" cy="284085"/>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2" name="Oval 41">
            <a:extLst>
              <a:ext uri="{FF2B5EF4-FFF2-40B4-BE49-F238E27FC236}">
                <a16:creationId xmlns:a16="http://schemas.microsoft.com/office/drawing/2014/main" id="{426C3755-7270-49E5-AFDB-9709CA853920}"/>
              </a:ext>
            </a:extLst>
          </p:cNvPr>
          <p:cNvSpPr/>
          <p:nvPr/>
        </p:nvSpPr>
        <p:spPr>
          <a:xfrm>
            <a:off x="6713732" y="5273645"/>
            <a:ext cx="275207" cy="284085"/>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3" name="Rectangle 42">
            <a:extLst>
              <a:ext uri="{FF2B5EF4-FFF2-40B4-BE49-F238E27FC236}">
                <a16:creationId xmlns:a16="http://schemas.microsoft.com/office/drawing/2014/main" id="{D22D6A32-F64A-4049-8BF1-0B8D73F6E534}"/>
              </a:ext>
            </a:extLst>
          </p:cNvPr>
          <p:cNvSpPr/>
          <p:nvPr/>
        </p:nvSpPr>
        <p:spPr>
          <a:xfrm>
            <a:off x="3846254" y="3897292"/>
            <a:ext cx="812301" cy="1278383"/>
          </a:xfrm>
          <a:prstGeom prst="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rPr>
              <a:t>Spark 1</a:t>
            </a:r>
          </a:p>
        </p:txBody>
      </p:sp>
      <p:sp>
        <p:nvSpPr>
          <p:cNvPr id="44" name="Rectangle 43">
            <a:extLst>
              <a:ext uri="{FF2B5EF4-FFF2-40B4-BE49-F238E27FC236}">
                <a16:creationId xmlns:a16="http://schemas.microsoft.com/office/drawing/2014/main" id="{64F8DE09-B7B0-4AEE-A894-6D0F9F7A14E9}"/>
              </a:ext>
            </a:extLst>
          </p:cNvPr>
          <p:cNvSpPr/>
          <p:nvPr/>
        </p:nvSpPr>
        <p:spPr>
          <a:xfrm>
            <a:off x="3846254" y="2050743"/>
            <a:ext cx="812301" cy="127838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t>Map</a:t>
            </a:r>
            <a:b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br>
            <a: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t>Reduce </a:t>
            </a:r>
            <a:b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br>
            <a:r>
              <a:rPr kumimoji="0" lang="en-US" sz="1600" b="0" i="0" u="none" strike="noStrike" kern="1200" cap="none" spc="0" normalizeH="0" baseline="0" noProof="0" dirty="0">
                <a:ln>
                  <a:noFill/>
                </a:ln>
                <a:solidFill>
                  <a:prstClr val="white"/>
                </a:solidFill>
                <a:effectLst/>
                <a:uLnTx/>
                <a:uFillTx/>
                <a:latin typeface="Calibri" panose="020F0502020204030204"/>
                <a:ea typeface="+mn-ea"/>
                <a:cs typeface="+mn-cs"/>
              </a:rPr>
              <a:t>1</a:t>
            </a:r>
          </a:p>
        </p:txBody>
      </p:sp>
      <p:sp>
        <p:nvSpPr>
          <p:cNvPr id="45" name="Oval 44">
            <a:extLst>
              <a:ext uri="{FF2B5EF4-FFF2-40B4-BE49-F238E27FC236}">
                <a16:creationId xmlns:a16="http://schemas.microsoft.com/office/drawing/2014/main" id="{4969AF3A-68F2-4C49-8363-EBC223BE6FF7}"/>
              </a:ext>
            </a:extLst>
          </p:cNvPr>
          <p:cNvSpPr/>
          <p:nvPr/>
        </p:nvSpPr>
        <p:spPr>
          <a:xfrm>
            <a:off x="3411249" y="2183907"/>
            <a:ext cx="275207" cy="28408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6" name="Oval 45">
            <a:extLst>
              <a:ext uri="{FF2B5EF4-FFF2-40B4-BE49-F238E27FC236}">
                <a16:creationId xmlns:a16="http://schemas.microsoft.com/office/drawing/2014/main" id="{B054D319-3BA1-4B0D-8DCF-9A246D42AF48}"/>
              </a:ext>
            </a:extLst>
          </p:cNvPr>
          <p:cNvSpPr/>
          <p:nvPr/>
        </p:nvSpPr>
        <p:spPr>
          <a:xfrm>
            <a:off x="3411248" y="2837894"/>
            <a:ext cx="275207" cy="28408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7" name="Oval 46">
            <a:extLst>
              <a:ext uri="{FF2B5EF4-FFF2-40B4-BE49-F238E27FC236}">
                <a16:creationId xmlns:a16="http://schemas.microsoft.com/office/drawing/2014/main" id="{056ACC8C-E062-4BAE-B54F-8A8EE8DC1EE2}"/>
              </a:ext>
            </a:extLst>
          </p:cNvPr>
          <p:cNvSpPr/>
          <p:nvPr/>
        </p:nvSpPr>
        <p:spPr>
          <a:xfrm>
            <a:off x="3411249" y="4026673"/>
            <a:ext cx="275207" cy="284085"/>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8" name="Oval 47">
            <a:extLst>
              <a:ext uri="{FF2B5EF4-FFF2-40B4-BE49-F238E27FC236}">
                <a16:creationId xmlns:a16="http://schemas.microsoft.com/office/drawing/2014/main" id="{F6DEEEB9-1399-4752-8631-0167946B6118}"/>
              </a:ext>
            </a:extLst>
          </p:cNvPr>
          <p:cNvSpPr/>
          <p:nvPr/>
        </p:nvSpPr>
        <p:spPr>
          <a:xfrm>
            <a:off x="3411248" y="4680660"/>
            <a:ext cx="275207" cy="284085"/>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9" name="Oval 48">
            <a:extLst>
              <a:ext uri="{FF2B5EF4-FFF2-40B4-BE49-F238E27FC236}">
                <a16:creationId xmlns:a16="http://schemas.microsoft.com/office/drawing/2014/main" id="{48C0226F-E2B1-4C7E-99DD-2DC803701373}"/>
              </a:ext>
            </a:extLst>
          </p:cNvPr>
          <p:cNvSpPr/>
          <p:nvPr/>
        </p:nvSpPr>
        <p:spPr>
          <a:xfrm>
            <a:off x="4818353" y="2183907"/>
            <a:ext cx="275207" cy="28408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0" name="Oval 49">
            <a:extLst>
              <a:ext uri="{FF2B5EF4-FFF2-40B4-BE49-F238E27FC236}">
                <a16:creationId xmlns:a16="http://schemas.microsoft.com/office/drawing/2014/main" id="{14B1D37D-D875-45AE-B03A-D7B86F713F32}"/>
              </a:ext>
            </a:extLst>
          </p:cNvPr>
          <p:cNvSpPr/>
          <p:nvPr/>
        </p:nvSpPr>
        <p:spPr>
          <a:xfrm>
            <a:off x="4818352" y="2837894"/>
            <a:ext cx="275207" cy="28408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1" name="Oval 50">
            <a:extLst>
              <a:ext uri="{FF2B5EF4-FFF2-40B4-BE49-F238E27FC236}">
                <a16:creationId xmlns:a16="http://schemas.microsoft.com/office/drawing/2014/main" id="{7079F1EA-C0AB-4542-AFA5-C670FC1308C9}"/>
              </a:ext>
            </a:extLst>
          </p:cNvPr>
          <p:cNvSpPr/>
          <p:nvPr/>
        </p:nvSpPr>
        <p:spPr>
          <a:xfrm>
            <a:off x="4818353" y="4026673"/>
            <a:ext cx="275207" cy="284085"/>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2" name="Oval 51">
            <a:extLst>
              <a:ext uri="{FF2B5EF4-FFF2-40B4-BE49-F238E27FC236}">
                <a16:creationId xmlns:a16="http://schemas.microsoft.com/office/drawing/2014/main" id="{F8BA08F9-0100-4669-846E-089DB7C4F176}"/>
              </a:ext>
            </a:extLst>
          </p:cNvPr>
          <p:cNvSpPr/>
          <p:nvPr/>
        </p:nvSpPr>
        <p:spPr>
          <a:xfrm>
            <a:off x="4818352" y="4680660"/>
            <a:ext cx="275207" cy="284085"/>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3" name="Oval 52">
            <a:extLst>
              <a:ext uri="{FF2B5EF4-FFF2-40B4-BE49-F238E27FC236}">
                <a16:creationId xmlns:a16="http://schemas.microsoft.com/office/drawing/2014/main" id="{B3507FFC-0FBD-4922-9961-B06BB8DF3E02}"/>
              </a:ext>
            </a:extLst>
          </p:cNvPr>
          <p:cNvSpPr/>
          <p:nvPr/>
        </p:nvSpPr>
        <p:spPr>
          <a:xfrm>
            <a:off x="6713731" y="1650918"/>
            <a:ext cx="275207" cy="28408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4" name="Rectangle: Rounded Corners 53">
            <a:extLst>
              <a:ext uri="{FF2B5EF4-FFF2-40B4-BE49-F238E27FC236}">
                <a16:creationId xmlns:a16="http://schemas.microsoft.com/office/drawing/2014/main" id="{F65D56DC-F5CF-4B32-815B-F1C6F95AAB02}"/>
              </a:ext>
            </a:extLst>
          </p:cNvPr>
          <p:cNvSpPr/>
          <p:nvPr/>
        </p:nvSpPr>
        <p:spPr>
          <a:xfrm>
            <a:off x="3548851" y="5982167"/>
            <a:ext cx="1336089" cy="559293"/>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Whiteboard 1</a:t>
            </a:r>
          </a:p>
        </p:txBody>
      </p:sp>
      <p:sp>
        <p:nvSpPr>
          <p:cNvPr id="55" name="Rectangle: Rounded Corners 54">
            <a:extLst>
              <a:ext uri="{FF2B5EF4-FFF2-40B4-BE49-F238E27FC236}">
                <a16:creationId xmlns:a16="http://schemas.microsoft.com/office/drawing/2014/main" id="{DC382D29-CE9E-422D-A5CF-87B1E874D931}"/>
              </a:ext>
            </a:extLst>
          </p:cNvPr>
          <p:cNvSpPr/>
          <p:nvPr/>
        </p:nvSpPr>
        <p:spPr>
          <a:xfrm>
            <a:off x="6218800" y="5989570"/>
            <a:ext cx="1336089" cy="559293"/>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rPr>
              <a:t>Whiteboard 2</a:t>
            </a:r>
          </a:p>
        </p:txBody>
      </p:sp>
      <p:sp>
        <p:nvSpPr>
          <p:cNvPr id="57" name="Oval 56">
            <a:extLst>
              <a:ext uri="{FF2B5EF4-FFF2-40B4-BE49-F238E27FC236}">
                <a16:creationId xmlns:a16="http://schemas.microsoft.com/office/drawing/2014/main" id="{17D98D0A-A34C-4DF1-930B-974E5804776E}"/>
              </a:ext>
            </a:extLst>
          </p:cNvPr>
          <p:cNvSpPr/>
          <p:nvPr/>
        </p:nvSpPr>
        <p:spPr>
          <a:xfrm>
            <a:off x="3901727" y="3470654"/>
            <a:ext cx="275207" cy="284085"/>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9" name="Oval 58">
            <a:extLst>
              <a:ext uri="{FF2B5EF4-FFF2-40B4-BE49-F238E27FC236}">
                <a16:creationId xmlns:a16="http://schemas.microsoft.com/office/drawing/2014/main" id="{7174DA54-C44B-4035-98B5-FC9F2AED53B7}"/>
              </a:ext>
            </a:extLst>
          </p:cNvPr>
          <p:cNvSpPr/>
          <p:nvPr/>
        </p:nvSpPr>
        <p:spPr>
          <a:xfrm>
            <a:off x="6518412" y="3435147"/>
            <a:ext cx="275207" cy="284085"/>
          </a:xfrm>
          <a:prstGeom prst="ellipse">
            <a:avLst/>
          </a:prstGeom>
          <a:solidFill>
            <a:schemeClr val="accent6"/>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0" name="Oval 59">
            <a:extLst>
              <a:ext uri="{FF2B5EF4-FFF2-40B4-BE49-F238E27FC236}">
                <a16:creationId xmlns:a16="http://schemas.microsoft.com/office/drawing/2014/main" id="{CADC5F64-AF60-47ED-A74F-CD304532CFF3}"/>
              </a:ext>
            </a:extLst>
          </p:cNvPr>
          <p:cNvSpPr/>
          <p:nvPr/>
        </p:nvSpPr>
        <p:spPr>
          <a:xfrm>
            <a:off x="4307893" y="3470654"/>
            <a:ext cx="275207" cy="284085"/>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1" name="Oval 60">
            <a:extLst>
              <a:ext uri="{FF2B5EF4-FFF2-40B4-BE49-F238E27FC236}">
                <a16:creationId xmlns:a16="http://schemas.microsoft.com/office/drawing/2014/main" id="{B0C7BC75-BC33-49BE-A63B-EE28B5A73619}"/>
              </a:ext>
            </a:extLst>
          </p:cNvPr>
          <p:cNvSpPr/>
          <p:nvPr/>
        </p:nvSpPr>
        <p:spPr>
          <a:xfrm>
            <a:off x="6924578" y="3429000"/>
            <a:ext cx="275207" cy="284085"/>
          </a:xfrm>
          <a:prstGeom prst="ellipse">
            <a:avLst/>
          </a:prstGeom>
          <a:solidFill>
            <a:schemeClr val="accent6"/>
          </a:solidFill>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3" name="Oval 62">
            <a:extLst>
              <a:ext uri="{FF2B5EF4-FFF2-40B4-BE49-F238E27FC236}">
                <a16:creationId xmlns:a16="http://schemas.microsoft.com/office/drawing/2014/main" id="{53FF1F60-9D5A-41A1-B20B-D045774AEB95}"/>
              </a:ext>
            </a:extLst>
          </p:cNvPr>
          <p:cNvSpPr/>
          <p:nvPr/>
        </p:nvSpPr>
        <p:spPr>
          <a:xfrm>
            <a:off x="4114800" y="1661275"/>
            <a:ext cx="275207" cy="284085"/>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64" name="Oval 63">
            <a:extLst>
              <a:ext uri="{FF2B5EF4-FFF2-40B4-BE49-F238E27FC236}">
                <a16:creationId xmlns:a16="http://schemas.microsoft.com/office/drawing/2014/main" id="{C1A5D5B9-9043-4F0C-97D6-0A73D3C38A46}"/>
              </a:ext>
            </a:extLst>
          </p:cNvPr>
          <p:cNvSpPr/>
          <p:nvPr/>
        </p:nvSpPr>
        <p:spPr>
          <a:xfrm>
            <a:off x="4114799" y="5273645"/>
            <a:ext cx="275207" cy="284085"/>
          </a:xfrm>
          <a:prstGeom prst="ellipse">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8223545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8CD44-B5AD-4FDE-BF96-705BD9858A5F}"/>
              </a:ext>
            </a:extLst>
          </p:cNvPr>
          <p:cNvSpPr>
            <a:spLocks noGrp="1"/>
          </p:cNvSpPr>
          <p:nvPr>
            <p:ph type="title"/>
          </p:nvPr>
        </p:nvSpPr>
        <p:spPr>
          <a:xfrm>
            <a:off x="838200" y="180208"/>
            <a:ext cx="10515600" cy="616040"/>
          </a:xfrm>
        </p:spPr>
        <p:txBody>
          <a:bodyPr>
            <a:normAutofit fontScale="90000"/>
          </a:bodyPr>
          <a:lstStyle/>
          <a:p>
            <a:pPr algn="ctr"/>
            <a:r>
              <a:rPr lang="en-US" dirty="0"/>
              <a:t>Instructions </a:t>
            </a:r>
          </a:p>
        </p:txBody>
      </p:sp>
      <p:graphicFrame>
        <p:nvGraphicFramePr>
          <p:cNvPr id="9" name="Content Placeholder 8">
            <a:extLst>
              <a:ext uri="{FF2B5EF4-FFF2-40B4-BE49-F238E27FC236}">
                <a16:creationId xmlns:a16="http://schemas.microsoft.com/office/drawing/2014/main" id="{3E71C3A7-A7DB-4688-AD37-81E07F63AEB3}"/>
              </a:ext>
            </a:extLst>
          </p:cNvPr>
          <p:cNvGraphicFramePr>
            <a:graphicFrameLocks noGrp="1"/>
          </p:cNvGraphicFramePr>
          <p:nvPr>
            <p:ph idx="1"/>
          </p:nvPr>
        </p:nvGraphicFramePr>
        <p:xfrm>
          <a:off x="542471" y="4650105"/>
          <a:ext cx="10657116" cy="1810204"/>
        </p:xfrm>
        <a:graphic>
          <a:graphicData uri="http://schemas.openxmlformats.org/drawingml/2006/table">
            <a:tbl>
              <a:tblPr firstRow="1" firstCol="1" bandRow="1">
                <a:tableStyleId>{5C22544A-7EE6-4342-B048-85BDC9FD1C3A}</a:tableStyleId>
              </a:tblPr>
              <a:tblGrid>
                <a:gridCol w="2664279">
                  <a:extLst>
                    <a:ext uri="{9D8B030D-6E8A-4147-A177-3AD203B41FA5}">
                      <a16:colId xmlns:a16="http://schemas.microsoft.com/office/drawing/2014/main" val="2439652425"/>
                    </a:ext>
                  </a:extLst>
                </a:gridCol>
                <a:gridCol w="2664279">
                  <a:extLst>
                    <a:ext uri="{9D8B030D-6E8A-4147-A177-3AD203B41FA5}">
                      <a16:colId xmlns:a16="http://schemas.microsoft.com/office/drawing/2014/main" val="2169135034"/>
                    </a:ext>
                  </a:extLst>
                </a:gridCol>
                <a:gridCol w="2664279">
                  <a:extLst>
                    <a:ext uri="{9D8B030D-6E8A-4147-A177-3AD203B41FA5}">
                      <a16:colId xmlns:a16="http://schemas.microsoft.com/office/drawing/2014/main" val="1960644832"/>
                    </a:ext>
                  </a:extLst>
                </a:gridCol>
                <a:gridCol w="2664279">
                  <a:extLst>
                    <a:ext uri="{9D8B030D-6E8A-4147-A177-3AD203B41FA5}">
                      <a16:colId xmlns:a16="http://schemas.microsoft.com/office/drawing/2014/main" val="2857229848"/>
                    </a:ext>
                  </a:extLst>
                </a:gridCol>
              </a:tblGrid>
              <a:tr h="452551">
                <a:tc>
                  <a:txBody>
                    <a:bodyPr/>
                    <a:lstStyle/>
                    <a:p>
                      <a:r>
                        <a:rPr lang="en-US" dirty="0"/>
                        <a:t>Category</a:t>
                      </a:r>
                    </a:p>
                  </a:txBody>
                  <a:tcPr/>
                </a:tc>
                <a:tc>
                  <a:txBody>
                    <a:bodyPr/>
                    <a:lstStyle/>
                    <a:p>
                      <a:r>
                        <a:rPr lang="en-US" dirty="0"/>
                        <a:t>Lollipop</a:t>
                      </a:r>
                    </a:p>
                  </a:txBody>
                  <a:tcPr/>
                </a:tc>
                <a:tc>
                  <a:txBody>
                    <a:bodyPr/>
                    <a:lstStyle/>
                    <a:p>
                      <a:r>
                        <a:rPr lang="en-US" dirty="0"/>
                        <a:t>Chocolate Minibar</a:t>
                      </a:r>
                    </a:p>
                  </a:txBody>
                  <a:tcPr/>
                </a:tc>
                <a:tc>
                  <a:txBody>
                    <a:bodyPr/>
                    <a:lstStyle/>
                    <a:p>
                      <a:r>
                        <a:rPr lang="en-US" dirty="0"/>
                        <a:t>Kerr’s Toffee</a:t>
                      </a:r>
                    </a:p>
                  </a:txBody>
                  <a:tcPr/>
                </a:tc>
                <a:extLst>
                  <a:ext uri="{0D108BD9-81ED-4DB2-BD59-A6C34878D82A}">
                    <a16:rowId xmlns:a16="http://schemas.microsoft.com/office/drawing/2014/main" val="1304103500"/>
                  </a:ext>
                </a:extLst>
              </a:tr>
              <a:tr h="452551">
                <a:tc>
                  <a:txBody>
                    <a:bodyPr/>
                    <a:lstStyle/>
                    <a:p>
                      <a:r>
                        <a:rPr lang="en-US" dirty="0"/>
                        <a:t>Count</a:t>
                      </a:r>
                    </a:p>
                  </a:txBody>
                  <a:tcPr/>
                </a:tc>
                <a:tc>
                  <a:txBody>
                    <a:bodyPr/>
                    <a:lstStyle/>
                    <a:p>
                      <a:r>
                        <a:rPr lang="en-US" dirty="0"/>
                        <a:t>8</a:t>
                      </a:r>
                    </a:p>
                  </a:txBody>
                  <a:tcPr/>
                </a:tc>
                <a:tc>
                  <a:txBody>
                    <a:bodyPr/>
                    <a:lstStyle/>
                    <a:p>
                      <a:r>
                        <a:rPr lang="en-US" dirty="0"/>
                        <a:t>9</a:t>
                      </a:r>
                    </a:p>
                  </a:txBody>
                  <a:tcPr/>
                </a:tc>
                <a:tc>
                  <a:txBody>
                    <a:bodyPr/>
                    <a:lstStyle/>
                    <a:p>
                      <a:r>
                        <a:rPr lang="en-US" dirty="0"/>
                        <a:t>3</a:t>
                      </a:r>
                    </a:p>
                  </a:txBody>
                  <a:tcPr/>
                </a:tc>
                <a:extLst>
                  <a:ext uri="{0D108BD9-81ED-4DB2-BD59-A6C34878D82A}">
                    <a16:rowId xmlns:a16="http://schemas.microsoft.com/office/drawing/2014/main" val="766357605"/>
                  </a:ext>
                </a:extLst>
              </a:tr>
              <a:tr h="452551">
                <a:tc>
                  <a:txBody>
                    <a:bodyPr/>
                    <a:lstStyle/>
                    <a:p>
                      <a:r>
                        <a:rPr lang="en-US" dirty="0"/>
                        <a:t>Count (after action)</a:t>
                      </a:r>
                    </a:p>
                  </a:txBody>
                  <a:tcPr/>
                </a:tc>
                <a:tc>
                  <a:txBody>
                    <a:bodyPr/>
                    <a:lstStyle/>
                    <a:p>
                      <a:r>
                        <a:rPr lang="en-US" dirty="0"/>
                        <a:t>0</a:t>
                      </a:r>
                    </a:p>
                  </a:txBody>
                  <a:tcPr/>
                </a:tc>
                <a:tc>
                  <a:txBody>
                    <a:bodyPr/>
                    <a:lstStyle/>
                    <a:p>
                      <a:r>
                        <a:rPr lang="en-US" dirty="0"/>
                        <a:t>10</a:t>
                      </a:r>
                    </a:p>
                  </a:txBody>
                  <a:tcPr/>
                </a:tc>
                <a:tc>
                  <a:txBody>
                    <a:bodyPr/>
                    <a:lstStyle/>
                    <a:p>
                      <a:r>
                        <a:rPr lang="en-US" dirty="0"/>
                        <a:t>2</a:t>
                      </a:r>
                    </a:p>
                  </a:txBody>
                  <a:tcPr/>
                </a:tc>
                <a:extLst>
                  <a:ext uri="{0D108BD9-81ED-4DB2-BD59-A6C34878D82A}">
                    <a16:rowId xmlns:a16="http://schemas.microsoft.com/office/drawing/2014/main" val="1116913471"/>
                  </a:ext>
                </a:extLst>
              </a:tr>
              <a:tr h="452551">
                <a:tc>
                  <a:txBody>
                    <a:bodyPr/>
                    <a:lstStyle/>
                    <a:p>
                      <a:r>
                        <a:rPr lang="en-US" dirty="0"/>
                        <a:t>Sum Total</a:t>
                      </a:r>
                    </a:p>
                  </a:txBody>
                  <a:tcPr/>
                </a:tc>
                <a:tc gridSpan="3">
                  <a:txBody>
                    <a:bodyPr/>
                    <a:lstStyle/>
                    <a:p>
                      <a:r>
                        <a:rPr lang="en-US" dirty="0"/>
                        <a:t>12 (0 + 10 + 2)</a:t>
                      </a:r>
                    </a:p>
                  </a:txBody>
                  <a:tcPr/>
                </a:tc>
                <a:tc hMerge="1">
                  <a:txBody>
                    <a:bodyPr/>
                    <a:lstStyle/>
                    <a:p>
                      <a:endParaRPr lang="en-US" dirty="0"/>
                    </a:p>
                  </a:txBody>
                  <a:tcPr/>
                </a:tc>
                <a:tc hMerge="1">
                  <a:txBody>
                    <a:bodyPr/>
                    <a:lstStyle/>
                    <a:p>
                      <a:endParaRPr lang="en-US" dirty="0"/>
                    </a:p>
                  </a:txBody>
                  <a:tcPr/>
                </a:tc>
                <a:extLst>
                  <a:ext uri="{0D108BD9-81ED-4DB2-BD59-A6C34878D82A}">
                    <a16:rowId xmlns:a16="http://schemas.microsoft.com/office/drawing/2014/main" val="920509718"/>
                  </a:ext>
                </a:extLst>
              </a:tr>
            </a:tbl>
          </a:graphicData>
        </a:graphic>
      </p:graphicFrame>
      <p:sp>
        <p:nvSpPr>
          <p:cNvPr id="11" name="TextBox 10">
            <a:extLst>
              <a:ext uri="{FF2B5EF4-FFF2-40B4-BE49-F238E27FC236}">
                <a16:creationId xmlns:a16="http://schemas.microsoft.com/office/drawing/2014/main" id="{A3569704-27A4-4C10-84CC-0429C08E7B44}"/>
              </a:ext>
            </a:extLst>
          </p:cNvPr>
          <p:cNvSpPr txBox="1"/>
          <p:nvPr/>
        </p:nvSpPr>
        <p:spPr>
          <a:xfrm>
            <a:off x="863601" y="881744"/>
            <a:ext cx="10014857" cy="34163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Each worker will take 20 candies from the bin in the middle</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sng"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sng" strike="noStrike" kern="1200" cap="none" spc="0" normalizeH="0" baseline="0" noProof="0" dirty="0">
                <a:ln>
                  <a:noFill/>
                </a:ln>
                <a:solidFill>
                  <a:prstClr val="black"/>
                </a:solidFill>
                <a:effectLst/>
                <a:uLnTx/>
                <a:uFillTx/>
                <a:latin typeface="Calibri" panose="020F0502020204030204"/>
                <a:ea typeface="+mn-ea"/>
                <a:cs typeface="+mn-cs"/>
              </a:rPr>
              <a:t>Task 1: Group candies by category</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sng" strike="noStrike" kern="1200" cap="none" spc="0" normalizeH="0" baseline="0" noProof="0" dirty="0">
                <a:ln>
                  <a:noFill/>
                </a:ln>
                <a:solidFill>
                  <a:prstClr val="black"/>
                </a:solidFill>
                <a:effectLst/>
                <a:uLnTx/>
                <a:uFillTx/>
                <a:latin typeface="Calibri" panose="020F0502020204030204"/>
                <a:ea typeface="+mn-ea"/>
                <a:cs typeface="+mn-cs"/>
              </a:rPr>
              <a:t>Task 2: Count candies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sng" strike="noStrike" kern="1200" cap="none" spc="0" normalizeH="0" baseline="0" noProof="0" dirty="0">
                <a:ln>
                  <a:noFill/>
                </a:ln>
                <a:solidFill>
                  <a:prstClr val="black"/>
                </a:solidFill>
                <a:effectLst/>
                <a:uLnTx/>
                <a:uFillTx/>
                <a:latin typeface="Calibri" panose="020F0502020204030204"/>
                <a:ea typeface="+mn-ea"/>
                <a:cs typeface="+mn-cs"/>
              </a:rPr>
              <a:t>Task 3: For each category, perform the following actions: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 If candy count in Lollipop is </a:t>
            </a: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even</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discard all L</a:t>
            </a:r>
            <a:r>
              <a:rPr lang="en-US" dirty="0" err="1">
                <a:solidFill>
                  <a:prstClr val="black"/>
                </a:solidFill>
                <a:latin typeface="Calibri" panose="020F0502020204030204"/>
              </a:rPr>
              <a:t>ollipop</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candies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 If candy count in Chocolate Minibar is </a:t>
            </a: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odd</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add an extra Chocolate Minibar candy to your pile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 If candy count in Kerr’s Toffee is </a:t>
            </a:r>
            <a:r>
              <a:rPr kumimoji="0" lang="en-US" sz="1800" b="1" i="0" u="none" strike="noStrike" kern="1200" cap="none" spc="0" normalizeH="0" baseline="0" noProof="0" dirty="0">
                <a:ln>
                  <a:noFill/>
                </a:ln>
                <a:solidFill>
                  <a:prstClr val="black"/>
                </a:solidFill>
                <a:effectLst/>
                <a:uLnTx/>
                <a:uFillTx/>
                <a:latin typeface="Calibri" panose="020F0502020204030204"/>
                <a:ea typeface="+mn-ea"/>
                <a:cs typeface="+mn-cs"/>
              </a:rPr>
              <a:t>even</a:t>
            </a: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rPr>
              <a:t>, remove one Kerr’s Toffee candy from your pile</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sng" strike="noStrike" kern="1200" cap="none" spc="0" normalizeH="0" baseline="0" noProof="0" dirty="0">
                <a:ln>
                  <a:noFill/>
                </a:ln>
                <a:solidFill>
                  <a:prstClr val="black"/>
                </a:solidFill>
                <a:effectLst/>
                <a:uLnTx/>
                <a:uFillTx/>
                <a:latin typeface="Calibri" panose="020F0502020204030204"/>
                <a:ea typeface="+mn-ea"/>
                <a:cs typeface="+mn-cs"/>
              </a:rPr>
              <a:t>Task 4: Sum Total Candy (Regardless of Category)</a:t>
            </a:r>
          </a:p>
        </p:txBody>
      </p:sp>
    </p:spTree>
    <p:extLst>
      <p:ext uri="{BB962C8B-B14F-4D97-AF65-F5344CB8AC3E}">
        <p14:creationId xmlns:p14="http://schemas.microsoft.com/office/powerpoint/2010/main" val="208541544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4E6663-132B-4028-820D-4996A3AB58DD}"/>
              </a:ext>
            </a:extLst>
          </p:cNvPr>
          <p:cNvSpPr>
            <a:spLocks noGrp="1"/>
          </p:cNvSpPr>
          <p:nvPr>
            <p:ph type="title"/>
          </p:nvPr>
        </p:nvSpPr>
        <p:spPr/>
        <p:txBody>
          <a:bodyPr/>
          <a:lstStyle/>
          <a:p>
            <a:r>
              <a:rPr lang="en-US" dirty="0"/>
              <a:t>Debrief</a:t>
            </a:r>
          </a:p>
        </p:txBody>
      </p:sp>
      <p:sp>
        <p:nvSpPr>
          <p:cNvPr id="3" name="Text Placeholder 2">
            <a:extLst>
              <a:ext uri="{FF2B5EF4-FFF2-40B4-BE49-F238E27FC236}">
                <a16:creationId xmlns:a16="http://schemas.microsoft.com/office/drawing/2014/main" id="{D2A0B3E0-4C11-4BC9-8C3C-0F600F7A93CD}"/>
              </a:ext>
            </a:extLst>
          </p:cNvPr>
          <p:cNvSpPr>
            <a:spLocks noGrp="1"/>
          </p:cNvSpPr>
          <p:nvPr>
            <p:ph type="body" idx="1"/>
          </p:nvPr>
        </p:nvSpPr>
        <p:spPr/>
        <p:txBody>
          <a:bodyPr/>
          <a:lstStyle/>
          <a:p>
            <a:r>
              <a:rPr lang="en-US" dirty="0"/>
              <a:t>Speed Comparison: MapReduce vs Spark</a:t>
            </a:r>
          </a:p>
        </p:txBody>
      </p:sp>
    </p:spTree>
    <p:extLst>
      <p:ext uri="{BB962C8B-B14F-4D97-AF65-F5344CB8AC3E}">
        <p14:creationId xmlns:p14="http://schemas.microsoft.com/office/powerpoint/2010/main" val="1659404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3D5BBCE-0608-644B-8C17-19892374C070}"/>
              </a:ext>
            </a:extLst>
          </p:cNvPr>
          <p:cNvSpPr>
            <a:spLocks noGrp="1"/>
          </p:cNvSpPr>
          <p:nvPr>
            <p:ph idx="1"/>
          </p:nvPr>
        </p:nvSpPr>
        <p:spPr>
          <a:xfrm>
            <a:off x="419548" y="1825625"/>
            <a:ext cx="10934252" cy="4351338"/>
          </a:xfrm>
        </p:spPr>
        <p:txBody>
          <a:bodyPr>
            <a:noAutofit/>
          </a:bodyPr>
          <a:lstStyle/>
          <a:p>
            <a:r>
              <a:rPr lang="en-US" sz="2000" dirty="0" err="1"/>
              <a:t>PySpark</a:t>
            </a:r>
            <a:r>
              <a:rPr lang="en-US" sz="2000" dirty="0"/>
              <a:t> Installation Guide and </a:t>
            </a:r>
            <a:r>
              <a:rPr lang="en-US" sz="2000" dirty="0" err="1"/>
              <a:t>Jupyter</a:t>
            </a:r>
            <a:r>
              <a:rPr lang="en-US" sz="2000" dirty="0"/>
              <a:t> notebooks – available on D2L</a:t>
            </a:r>
          </a:p>
          <a:p>
            <a:r>
              <a:rPr lang="en-US" sz="2000" dirty="0"/>
              <a:t>Spark website</a:t>
            </a:r>
          </a:p>
          <a:p>
            <a:pPr lvl="1"/>
            <a:r>
              <a:rPr lang="en-US" sz="1400" u="sng" dirty="0">
                <a:hlinkClick r:id="rId2"/>
              </a:rPr>
              <a:t>https://spark.apache.org</a:t>
            </a:r>
            <a:endParaRPr lang="en-US" sz="1400" dirty="0"/>
          </a:p>
          <a:p>
            <a:r>
              <a:rPr lang="en-CA" sz="2000" dirty="0"/>
              <a:t>Key technical papers</a:t>
            </a:r>
            <a:endParaRPr lang="en-US" sz="2000" dirty="0"/>
          </a:p>
          <a:p>
            <a:r>
              <a:rPr lang="en-US" sz="1400" dirty="0"/>
              <a:t>M. </a:t>
            </a:r>
            <a:r>
              <a:rPr lang="en-US" sz="1400" dirty="0" err="1"/>
              <a:t>Zaharia</a:t>
            </a:r>
            <a:r>
              <a:rPr lang="en-US" sz="1400" dirty="0"/>
              <a:t>, M. Chowdhury, T. Das, A. Dave, J. Ma, M. McCauley, M. J. Franklin, S. </a:t>
            </a:r>
            <a:r>
              <a:rPr lang="en-US" sz="1400" dirty="0" err="1"/>
              <a:t>Shenker</a:t>
            </a:r>
            <a:r>
              <a:rPr lang="en-US" sz="1400" dirty="0"/>
              <a:t>, and I. </a:t>
            </a:r>
            <a:r>
              <a:rPr lang="en-US" sz="1400" dirty="0" err="1"/>
              <a:t>Stoica</a:t>
            </a:r>
            <a:r>
              <a:rPr lang="en-US" sz="1400" dirty="0"/>
              <a:t>, “Resilient distributed datasets: a fault-tolerant abstraction for in-memory cluster computing”, </a:t>
            </a:r>
            <a:r>
              <a:rPr lang="en-US" sz="1400" i="1" dirty="0"/>
              <a:t>NSDI '12 Proceedings of the 9th USENIX conference on Networked Systems Design and Implementation, </a:t>
            </a:r>
            <a:r>
              <a:rPr lang="en-US" sz="1400" dirty="0"/>
              <a:t>pp. 2-2, April 2012. Available: </a:t>
            </a:r>
            <a:r>
              <a:rPr lang="en-US" sz="1400" u="sng" dirty="0">
                <a:hlinkClick r:id="rId3"/>
              </a:rPr>
              <a:t>http://people.csail.mit.edu/matei/papers/2012/nsdi_spark.pdf</a:t>
            </a:r>
            <a:endParaRPr lang="en-CA" sz="1400" dirty="0"/>
          </a:p>
          <a:p>
            <a:r>
              <a:rPr lang="en-US" sz="1400" dirty="0" err="1"/>
              <a:t>Matei</a:t>
            </a:r>
            <a:r>
              <a:rPr lang="en-US" sz="1400" dirty="0"/>
              <a:t> </a:t>
            </a:r>
            <a:r>
              <a:rPr lang="en-US" sz="1400" dirty="0" err="1"/>
              <a:t>Zaharia</a:t>
            </a:r>
            <a:r>
              <a:rPr lang="en-US" sz="1400" dirty="0"/>
              <a:t>, Tathagata Das, </a:t>
            </a:r>
            <a:r>
              <a:rPr lang="en-US" sz="1400" dirty="0" err="1"/>
              <a:t>Haoyuan</a:t>
            </a:r>
            <a:r>
              <a:rPr lang="en-US" sz="1400" dirty="0"/>
              <a:t> Li, Timothy Hunter, Scott </a:t>
            </a:r>
            <a:r>
              <a:rPr lang="en-US" sz="1400" dirty="0" err="1"/>
              <a:t>Shenker</a:t>
            </a:r>
            <a:r>
              <a:rPr lang="en-US" sz="1400" dirty="0"/>
              <a:t>, Ion </a:t>
            </a:r>
            <a:r>
              <a:rPr lang="en-US" sz="1400" dirty="0" err="1"/>
              <a:t>Stoica</a:t>
            </a:r>
            <a:r>
              <a:rPr lang="en-US" sz="1400" dirty="0"/>
              <a:t>. “</a:t>
            </a:r>
            <a:r>
              <a:rPr lang="en-US" sz="1400" i="1" dirty="0"/>
              <a:t>Discretized Streams: Fault-Tolerant Streaming Computation at Scale.</a:t>
            </a:r>
            <a:r>
              <a:rPr lang="en-US" sz="1400" dirty="0"/>
              <a:t>” SOSP 2013. November 2013. Available: </a:t>
            </a:r>
            <a:r>
              <a:rPr lang="en-US" sz="1400" u="sng" dirty="0">
                <a:hlinkClick r:id="rId4"/>
              </a:rPr>
              <a:t>http://people.csail.mit.edu/matei/papers/2013/sosp_spark_streaming.pdf</a:t>
            </a:r>
            <a:endParaRPr lang="en-CA" sz="1400" dirty="0"/>
          </a:p>
          <a:p>
            <a:r>
              <a:rPr lang="en-US" sz="1400" dirty="0"/>
              <a:t>X. </a:t>
            </a:r>
            <a:r>
              <a:rPr lang="en-US" sz="1400" dirty="0" err="1"/>
              <a:t>Meng,J</a:t>
            </a:r>
            <a:r>
              <a:rPr lang="en-US" sz="1400" dirty="0"/>
              <a:t>. Bradley, </a:t>
            </a:r>
            <a:r>
              <a:rPr lang="en-US" sz="1400" dirty="0" err="1"/>
              <a:t>B.Yavuz,E.Sparks,S.Venkataramn</a:t>
            </a:r>
            <a:r>
              <a:rPr lang="en-US" sz="1400" dirty="0"/>
              <a:t>, </a:t>
            </a:r>
            <a:r>
              <a:rPr lang="en-US" sz="1400" dirty="0" err="1"/>
              <a:t>D.Liu,J.Freeman,DB</a:t>
            </a:r>
            <a:r>
              <a:rPr lang="en-US" sz="1400" dirty="0"/>
              <a:t> Tai, M. Made, </a:t>
            </a:r>
            <a:r>
              <a:rPr lang="en-US" sz="1400" dirty="0" err="1"/>
              <a:t>S.Owen</a:t>
            </a:r>
            <a:r>
              <a:rPr lang="en-US" sz="1400" dirty="0"/>
              <a:t>, D. Xin, </a:t>
            </a:r>
            <a:r>
              <a:rPr lang="en-US" sz="1400" dirty="0" err="1"/>
              <a:t>R.Xin,M</a:t>
            </a:r>
            <a:r>
              <a:rPr lang="en-US" sz="1400" dirty="0"/>
              <a:t>. Franklin, </a:t>
            </a:r>
            <a:r>
              <a:rPr lang="en-US" sz="1400" dirty="0" err="1"/>
              <a:t>R.Zadeh</a:t>
            </a:r>
            <a:r>
              <a:rPr lang="en-US" sz="1400" dirty="0"/>
              <a:t>, </a:t>
            </a:r>
            <a:r>
              <a:rPr lang="en-US" sz="1400" dirty="0" err="1"/>
              <a:t>M.Zaharia</a:t>
            </a:r>
            <a:r>
              <a:rPr lang="en-US" sz="1400" dirty="0"/>
              <a:t>, A. Talwalkar, “</a:t>
            </a:r>
            <a:r>
              <a:rPr lang="en-US" sz="1400" dirty="0" err="1"/>
              <a:t>MLlib</a:t>
            </a:r>
            <a:r>
              <a:rPr lang="en-US" sz="1400" dirty="0"/>
              <a:t>: Machine Learning in Apache </a:t>
            </a:r>
            <a:r>
              <a:rPr lang="en-US" sz="1400" dirty="0" err="1"/>
              <a:t>Spark”,Journal</a:t>
            </a:r>
            <a:r>
              <a:rPr lang="en-US" sz="1400" dirty="0"/>
              <a:t> of Machine Learning Research (2016), pp.1-7, May, 2015. Available: </a:t>
            </a:r>
            <a:r>
              <a:rPr lang="en-US" sz="1400" u="sng" dirty="0">
                <a:hlinkClick r:id="rId5"/>
              </a:rPr>
              <a:t>http://www.jmlr.org/papers/volume17/15-237/15-237.pdf</a:t>
            </a:r>
            <a:endParaRPr lang="en-CA" sz="1400" dirty="0"/>
          </a:p>
          <a:p>
            <a:r>
              <a:rPr lang="en-US" sz="1400" dirty="0"/>
              <a:t>M. </a:t>
            </a:r>
            <a:r>
              <a:rPr lang="en-US" sz="1400" dirty="0" err="1"/>
              <a:t>Armburst</a:t>
            </a:r>
            <a:r>
              <a:rPr lang="en-US" sz="1400" dirty="0"/>
              <a:t>, R. S. Xin, C. Lian, Y. </a:t>
            </a:r>
            <a:r>
              <a:rPr lang="en-US" sz="1400" dirty="0" err="1"/>
              <a:t>Huai</a:t>
            </a:r>
            <a:r>
              <a:rPr lang="en-US" sz="1400" dirty="0"/>
              <a:t>, D. Liu, J. K. Bradley, X. Meng, T. Kaftan, M.J. Franklin, A. </a:t>
            </a:r>
            <a:r>
              <a:rPr lang="en-US" sz="1400" dirty="0" err="1"/>
              <a:t>Ghodsi</a:t>
            </a:r>
            <a:r>
              <a:rPr lang="en-US" sz="1400" dirty="0"/>
              <a:t>, M. </a:t>
            </a:r>
            <a:r>
              <a:rPr lang="en-US" sz="1400" dirty="0" err="1"/>
              <a:t>Zaharia</a:t>
            </a:r>
            <a:r>
              <a:rPr lang="en-US" sz="1400" dirty="0"/>
              <a:t>, “Spark SQL: Relational data processing in Spark”, </a:t>
            </a:r>
            <a:r>
              <a:rPr lang="en-US" sz="1400" i="1" dirty="0"/>
              <a:t>SIGMOD 2015, </a:t>
            </a:r>
            <a:r>
              <a:rPr lang="en-US" sz="1400" dirty="0"/>
              <a:t>June 2015. Available:  </a:t>
            </a:r>
            <a:r>
              <a:rPr lang="en-US" sz="1400" u="sng" dirty="0">
                <a:hlinkClick r:id="rId6"/>
              </a:rPr>
              <a:t>http://people.csail.mit.edu/matei/papers/2015/sigmod_spark_sql.pdf</a:t>
            </a:r>
            <a:endParaRPr lang="en-CA" sz="1400" dirty="0"/>
          </a:p>
          <a:p>
            <a:r>
              <a:rPr lang="en-US" sz="1400" dirty="0"/>
              <a:t>R.S. Xin, D. </a:t>
            </a:r>
            <a:r>
              <a:rPr lang="en-US" sz="1400" dirty="0" err="1"/>
              <a:t>Crankshaw</a:t>
            </a:r>
            <a:r>
              <a:rPr lang="en-US" sz="1400" dirty="0"/>
              <a:t>, A. Dave, J. E. Gonzalez, M. J. Franklin, and I. </a:t>
            </a:r>
            <a:r>
              <a:rPr lang="en-US" sz="1400" dirty="0" err="1"/>
              <a:t>Stoica</a:t>
            </a:r>
            <a:r>
              <a:rPr lang="en-US" sz="1400" dirty="0"/>
              <a:t>, “</a:t>
            </a:r>
            <a:r>
              <a:rPr lang="en-US" sz="1400" dirty="0" err="1"/>
              <a:t>GraphX</a:t>
            </a:r>
            <a:r>
              <a:rPr lang="en-US" sz="1400" dirty="0"/>
              <a:t>: Unifying data-parallel and graph-parallel analytics”. </a:t>
            </a:r>
            <a:r>
              <a:rPr lang="en-US" sz="1400" i="1" dirty="0" err="1"/>
              <a:t>Arxiv</a:t>
            </a:r>
            <a:r>
              <a:rPr lang="en-US" sz="1400" i="1" dirty="0"/>
              <a:t>, </a:t>
            </a:r>
            <a:r>
              <a:rPr lang="en-US" sz="1400" dirty="0"/>
              <a:t>Feb. 2014. Available: </a:t>
            </a:r>
            <a:r>
              <a:rPr lang="en-US" sz="1400" u="sng" dirty="0">
                <a:hlinkClick r:id="rId7"/>
              </a:rPr>
              <a:t>https://amplab.cs.berkeley.edu/wp-content/uploads/2014/02/graphx.pdf</a:t>
            </a:r>
            <a:r>
              <a:rPr lang="en-CA" sz="1400" dirty="0"/>
              <a:t> </a:t>
            </a:r>
          </a:p>
        </p:txBody>
      </p:sp>
      <p:pic>
        <p:nvPicPr>
          <p:cNvPr id="6" name="Picture 5">
            <a:extLst>
              <a:ext uri="{FF2B5EF4-FFF2-40B4-BE49-F238E27FC236}">
                <a16:creationId xmlns:a16="http://schemas.microsoft.com/office/drawing/2014/main" id="{C412E1DD-65FF-E74A-982A-A0E39BF3554C}"/>
              </a:ext>
            </a:extLst>
          </p:cNvPr>
          <p:cNvPicPr>
            <a:picLocks noChangeAspect="1"/>
          </p:cNvPicPr>
          <p:nvPr/>
        </p:nvPicPr>
        <p:blipFill>
          <a:blip r:embed="rId8"/>
          <a:stretch>
            <a:fillRect/>
          </a:stretch>
        </p:blipFill>
        <p:spPr>
          <a:xfrm>
            <a:off x="975707" y="124503"/>
            <a:ext cx="2768980" cy="1439869"/>
          </a:xfrm>
          <a:prstGeom prst="rect">
            <a:avLst/>
          </a:prstGeom>
        </p:spPr>
      </p:pic>
      <p:sp>
        <p:nvSpPr>
          <p:cNvPr id="8" name="Title 1">
            <a:extLst>
              <a:ext uri="{FF2B5EF4-FFF2-40B4-BE49-F238E27FC236}">
                <a16:creationId xmlns:a16="http://schemas.microsoft.com/office/drawing/2014/main" id="{A9C4E1C7-6DEB-5840-9D3F-82D2158DF19F}"/>
              </a:ext>
            </a:extLst>
          </p:cNvPr>
          <p:cNvSpPr>
            <a:spLocks noGrp="1"/>
          </p:cNvSpPr>
          <p:nvPr>
            <p:ph type="title"/>
          </p:nvPr>
        </p:nvSpPr>
        <p:spPr>
          <a:xfrm>
            <a:off x="838200" y="365125"/>
            <a:ext cx="10515600" cy="1325563"/>
          </a:xfrm>
        </p:spPr>
        <p:txBody>
          <a:bodyPr/>
          <a:lstStyle/>
          <a:p>
            <a:pPr algn="ctr"/>
            <a:r>
              <a:rPr lang="en-US" dirty="0"/>
              <a:t>References</a:t>
            </a:r>
          </a:p>
        </p:txBody>
      </p:sp>
    </p:spTree>
    <p:extLst>
      <p:ext uri="{BB962C8B-B14F-4D97-AF65-F5344CB8AC3E}">
        <p14:creationId xmlns:p14="http://schemas.microsoft.com/office/powerpoint/2010/main" val="27256159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E463E4-7DCC-8A4C-975A-B5BFB68E01B6}"/>
              </a:ext>
            </a:extLst>
          </p:cNvPr>
          <p:cNvSpPr>
            <a:spLocks noGrp="1"/>
          </p:cNvSpPr>
          <p:nvPr>
            <p:ph type="title"/>
          </p:nvPr>
        </p:nvSpPr>
        <p:spPr>
          <a:xfrm>
            <a:off x="422878" y="634181"/>
            <a:ext cx="5127031" cy="1676603"/>
          </a:xfrm>
        </p:spPr>
        <p:txBody>
          <a:bodyPr vert="horz" lIns="91440" tIns="45720" rIns="91440" bIns="45720" rtlCol="0" anchor="ctr">
            <a:normAutofit/>
          </a:bodyPr>
          <a:lstStyle/>
          <a:p>
            <a:r>
              <a:rPr lang="en-US" dirty="0"/>
              <a:t>How do we add value with all this data?</a:t>
            </a:r>
          </a:p>
        </p:txBody>
      </p:sp>
      <p:sp>
        <p:nvSpPr>
          <p:cNvPr id="10" name="TextBox 9">
            <a:extLst>
              <a:ext uri="{FF2B5EF4-FFF2-40B4-BE49-F238E27FC236}">
                <a16:creationId xmlns:a16="http://schemas.microsoft.com/office/drawing/2014/main" id="{E449DA98-D3EE-BE42-A6AF-FF6091BF05D4}"/>
              </a:ext>
            </a:extLst>
          </p:cNvPr>
          <p:cNvSpPr txBox="1"/>
          <p:nvPr/>
        </p:nvSpPr>
        <p:spPr>
          <a:xfrm>
            <a:off x="648930" y="2438400"/>
            <a:ext cx="5127029" cy="4098423"/>
          </a:xfrm>
          <a:prstGeom prst="rect">
            <a:avLst/>
          </a:prstGeom>
        </p:spPr>
        <p:txBody>
          <a:bodyPr vert="horz" lIns="91440" tIns="45720" rIns="91440" bIns="45720" rtlCol="0">
            <a:normAutofit/>
          </a:bodyPr>
          <a:lstStyle/>
          <a:p>
            <a:pPr marL="0" marR="0" lvl="0" indent="-2286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Real-time, reliable results</a:t>
            </a:r>
          </a:p>
          <a:p>
            <a:pPr marL="457200" marR="0" lvl="1" indent="-2286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streaming data</a:t>
            </a:r>
          </a:p>
          <a:p>
            <a:pPr marL="457200" marR="0" lvl="1" indent="-2286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efficient parallel processing</a:t>
            </a:r>
          </a:p>
          <a:p>
            <a:pPr marL="457200" marR="0" lvl="1" indent="-2286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fault handling</a:t>
            </a:r>
          </a:p>
          <a:p>
            <a:pPr marL="285750" marR="0" lvl="0" indent="-2286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Straightforward coding</a:t>
            </a:r>
          </a:p>
          <a:p>
            <a:pPr marL="742950" marR="0" lvl="1" indent="-2286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good libraries on several platforms</a:t>
            </a:r>
          </a:p>
          <a:p>
            <a:pPr marL="285750" marR="0" lvl="0" indent="-2286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400" b="0" i="0" u="none" strike="noStrike" kern="1200" cap="none" spc="0" normalizeH="0" baseline="0" noProof="0" dirty="0">
                <a:ln>
                  <a:noFill/>
                </a:ln>
                <a:solidFill>
                  <a:prstClr val="black"/>
                </a:solidFill>
                <a:effectLst/>
                <a:uLnTx/>
                <a:uFillTx/>
                <a:latin typeface="Calibri" panose="020F0502020204030204"/>
                <a:ea typeface="+mn-ea"/>
                <a:cs typeface="+mn-cs"/>
              </a:rPr>
              <a:t>Actionable insights!</a:t>
            </a:r>
          </a:p>
          <a:p>
            <a:pPr marL="742950" marR="0" lvl="1" indent="-2286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machine learning</a:t>
            </a:r>
          </a:p>
          <a:p>
            <a:pPr marL="742950" marR="0" lvl="1" indent="-2286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prstClr val="black"/>
                </a:solidFill>
                <a:effectLst/>
                <a:uLnTx/>
                <a:uFillTx/>
                <a:latin typeface="Calibri" panose="020F0502020204030204"/>
                <a:ea typeface="+mn-ea"/>
                <a:cs typeface="+mn-cs"/>
              </a:rPr>
              <a:t>useful visualizations</a:t>
            </a:r>
          </a:p>
          <a:p>
            <a:pPr marL="742950" marR="0" lvl="1" indent="-2286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pic>
        <p:nvPicPr>
          <p:cNvPr id="8" name="Content Placeholder 3">
            <a:extLst>
              <a:ext uri="{FF2B5EF4-FFF2-40B4-BE49-F238E27FC236}">
                <a16:creationId xmlns:a16="http://schemas.microsoft.com/office/drawing/2014/main" id="{AF7A3AE0-D270-C941-BD8B-87C2A1D764BA}"/>
              </a:ext>
            </a:extLst>
          </p:cNvPr>
          <p:cNvPicPr>
            <a:picLocks noChangeAspect="1"/>
          </p:cNvPicPr>
          <p:nvPr/>
        </p:nvPicPr>
        <p:blipFill rotWithShape="1">
          <a:blip r:embed="rId2"/>
          <a:srcRect t="3324" r="1" b="36933"/>
          <a:stretch/>
        </p:blipFill>
        <p:spPr>
          <a:xfrm>
            <a:off x="6090613" y="640082"/>
            <a:ext cx="5461724" cy="5577837"/>
          </a:xfrm>
          <a:prstGeom prst="rect">
            <a:avLst/>
          </a:prstGeom>
          <a:effectLst/>
        </p:spPr>
      </p:pic>
      <p:sp>
        <p:nvSpPr>
          <p:cNvPr id="5" name="TextBox 4">
            <a:extLst>
              <a:ext uri="{FF2B5EF4-FFF2-40B4-BE49-F238E27FC236}">
                <a16:creationId xmlns:a16="http://schemas.microsoft.com/office/drawing/2014/main" id="{0E277E4C-2CC3-9245-83B5-B35D28F80BB5}"/>
              </a:ext>
            </a:extLst>
          </p:cNvPr>
          <p:cNvSpPr txBox="1"/>
          <p:nvPr/>
        </p:nvSpPr>
        <p:spPr>
          <a:xfrm>
            <a:off x="6494033" y="1785769"/>
            <a:ext cx="2796988"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60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panose="020F0502020204030204"/>
                <a:ea typeface="+mn-ea"/>
                <a:cs typeface="+mn-cs"/>
              </a:rPr>
              <a:t>Over 1 billion TB!</a:t>
            </a:r>
          </a:p>
        </p:txBody>
      </p:sp>
      <p:pic>
        <p:nvPicPr>
          <p:cNvPr id="18" name="Content Placeholder 3">
            <a:extLst>
              <a:ext uri="{FF2B5EF4-FFF2-40B4-BE49-F238E27FC236}">
                <a16:creationId xmlns:a16="http://schemas.microsoft.com/office/drawing/2014/main" id="{3852C523-AEB9-A441-81AB-9291D49644FD}"/>
              </a:ext>
            </a:extLst>
          </p:cNvPr>
          <p:cNvPicPr>
            <a:picLocks noChangeAspect="1"/>
          </p:cNvPicPr>
          <p:nvPr/>
        </p:nvPicPr>
        <p:blipFill rotWithShape="1">
          <a:blip r:embed="rId2"/>
          <a:srcRect t="17046" b="22980"/>
          <a:stretch/>
        </p:blipFill>
        <p:spPr>
          <a:xfrm>
            <a:off x="5523432" y="321177"/>
            <a:ext cx="6111025" cy="6260450"/>
          </a:xfrm>
          <a:prstGeom prst="rect">
            <a:avLst/>
          </a:prstGeom>
        </p:spPr>
      </p:pic>
      <p:sp>
        <p:nvSpPr>
          <p:cNvPr id="7" name="TextBox 6">
            <a:extLst>
              <a:ext uri="{FF2B5EF4-FFF2-40B4-BE49-F238E27FC236}">
                <a16:creationId xmlns:a16="http://schemas.microsoft.com/office/drawing/2014/main" id="{ECBD58DE-7DC5-D44D-99D1-174AF958C738}"/>
              </a:ext>
            </a:extLst>
          </p:cNvPr>
          <p:cNvSpPr txBox="1"/>
          <p:nvPr/>
        </p:nvSpPr>
        <p:spPr>
          <a:xfrm>
            <a:off x="7338951" y="6543303"/>
            <a:ext cx="3371949"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lumMod val="50000"/>
                  </a:prstClr>
                </a:solidFill>
                <a:effectLst/>
                <a:uLnTx/>
                <a:uFillTx/>
                <a:latin typeface="Calibri" panose="020F0502020204030204"/>
                <a:ea typeface="+mn-ea"/>
                <a:cs typeface="+mn-cs"/>
              </a:rPr>
              <a:t>https://</a:t>
            </a:r>
            <a:r>
              <a:rPr kumimoji="0" lang="en-US" sz="1200" b="0" i="0" u="none" strike="noStrike" kern="1200" cap="none" spc="0" normalizeH="0" baseline="0" noProof="0" dirty="0" err="1">
                <a:ln>
                  <a:noFill/>
                </a:ln>
                <a:solidFill>
                  <a:prstClr val="white">
                    <a:lumMod val="50000"/>
                  </a:prstClr>
                </a:solidFill>
                <a:effectLst/>
                <a:uLnTx/>
                <a:uFillTx/>
                <a:latin typeface="Calibri" panose="020F0502020204030204"/>
                <a:ea typeface="+mn-ea"/>
                <a:cs typeface="+mn-cs"/>
              </a:rPr>
              <a:t>www.domo.com</a:t>
            </a:r>
            <a:r>
              <a:rPr kumimoji="0" lang="en-US" sz="1200" b="0" i="0" u="none" strike="noStrike" kern="1200" cap="none" spc="0" normalizeH="0" baseline="0" noProof="0" dirty="0">
                <a:ln>
                  <a:noFill/>
                </a:ln>
                <a:solidFill>
                  <a:prstClr val="white">
                    <a:lumMod val="50000"/>
                  </a:prstClr>
                </a:solidFill>
                <a:effectLst/>
                <a:uLnTx/>
                <a:uFillTx/>
                <a:latin typeface="Calibri" panose="020F0502020204030204"/>
                <a:ea typeface="+mn-ea"/>
                <a:cs typeface="+mn-cs"/>
              </a:rPr>
              <a:t>/learn/data-never-sleeps-7</a:t>
            </a:r>
          </a:p>
        </p:txBody>
      </p:sp>
    </p:spTree>
    <p:extLst>
      <p:ext uri="{BB962C8B-B14F-4D97-AF65-F5344CB8AC3E}">
        <p14:creationId xmlns:p14="http://schemas.microsoft.com/office/powerpoint/2010/main" val="16909025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3D5BBCE-0608-644B-8C17-19892374C070}"/>
              </a:ext>
            </a:extLst>
          </p:cNvPr>
          <p:cNvSpPr>
            <a:spLocks noGrp="1"/>
          </p:cNvSpPr>
          <p:nvPr>
            <p:ph idx="1"/>
          </p:nvPr>
        </p:nvSpPr>
        <p:spPr>
          <a:xfrm>
            <a:off x="419547" y="1825625"/>
            <a:ext cx="10515599" cy="4351338"/>
          </a:xfrm>
        </p:spPr>
        <p:txBody>
          <a:bodyPr>
            <a:normAutofit/>
          </a:bodyPr>
          <a:lstStyle/>
          <a:p>
            <a:r>
              <a:rPr lang="en-US" sz="2400" dirty="0"/>
              <a:t>Open-source cluster-computing framework</a:t>
            </a:r>
          </a:p>
          <a:p>
            <a:r>
              <a:rPr lang="en-US" sz="2400" dirty="0"/>
              <a:t>Developed in UC </a:t>
            </a:r>
            <a:r>
              <a:rPr lang="en-US" sz="2400" dirty="0" err="1"/>
              <a:t>Bekeley’s</a:t>
            </a:r>
            <a:r>
              <a:rPr lang="en-US" sz="2400" dirty="0"/>
              <a:t> </a:t>
            </a:r>
            <a:r>
              <a:rPr lang="en-US" sz="2400" dirty="0" err="1"/>
              <a:t>AmpLab</a:t>
            </a:r>
            <a:r>
              <a:rPr lang="en-US" sz="2400" dirty="0"/>
              <a:t> in 2009</a:t>
            </a:r>
          </a:p>
          <a:p>
            <a:r>
              <a:rPr lang="en-US" sz="2400" dirty="0"/>
              <a:t>Donated to Apache Software Foundation in 2013, first release in 2014</a:t>
            </a:r>
          </a:p>
          <a:p>
            <a:r>
              <a:rPr lang="en-US" sz="2400" dirty="0"/>
              <a:t>Developed to enable real-time processing of large/streaming datasets </a:t>
            </a:r>
          </a:p>
        </p:txBody>
      </p:sp>
      <p:pic>
        <p:nvPicPr>
          <p:cNvPr id="6" name="Picture 5">
            <a:extLst>
              <a:ext uri="{FF2B5EF4-FFF2-40B4-BE49-F238E27FC236}">
                <a16:creationId xmlns:a16="http://schemas.microsoft.com/office/drawing/2014/main" id="{C412E1DD-65FF-E74A-982A-A0E39BF3554C}"/>
              </a:ext>
            </a:extLst>
          </p:cNvPr>
          <p:cNvPicPr>
            <a:picLocks noChangeAspect="1"/>
          </p:cNvPicPr>
          <p:nvPr/>
        </p:nvPicPr>
        <p:blipFill>
          <a:blip r:embed="rId2"/>
          <a:stretch>
            <a:fillRect/>
          </a:stretch>
        </p:blipFill>
        <p:spPr>
          <a:xfrm>
            <a:off x="975707" y="124503"/>
            <a:ext cx="2768980" cy="1439869"/>
          </a:xfrm>
          <a:prstGeom prst="rect">
            <a:avLst/>
          </a:prstGeom>
        </p:spPr>
      </p:pic>
      <p:sp>
        <p:nvSpPr>
          <p:cNvPr id="8" name="Title 1">
            <a:extLst>
              <a:ext uri="{FF2B5EF4-FFF2-40B4-BE49-F238E27FC236}">
                <a16:creationId xmlns:a16="http://schemas.microsoft.com/office/drawing/2014/main" id="{A9C4E1C7-6DEB-5840-9D3F-82D2158DF19F}"/>
              </a:ext>
            </a:extLst>
          </p:cNvPr>
          <p:cNvSpPr>
            <a:spLocks noGrp="1"/>
          </p:cNvSpPr>
          <p:nvPr>
            <p:ph type="title"/>
          </p:nvPr>
        </p:nvSpPr>
        <p:spPr>
          <a:xfrm>
            <a:off x="838200" y="365125"/>
            <a:ext cx="10515600" cy="1325563"/>
          </a:xfrm>
        </p:spPr>
        <p:txBody>
          <a:bodyPr/>
          <a:lstStyle/>
          <a:p>
            <a:pPr algn="ctr"/>
            <a:r>
              <a:rPr lang="en-US" dirty="0"/>
              <a:t>Overview</a:t>
            </a:r>
          </a:p>
        </p:txBody>
      </p:sp>
      <p:pic>
        <p:nvPicPr>
          <p:cNvPr id="5" name="Content Placeholder 3">
            <a:extLst>
              <a:ext uri="{FF2B5EF4-FFF2-40B4-BE49-F238E27FC236}">
                <a16:creationId xmlns:a16="http://schemas.microsoft.com/office/drawing/2014/main" id="{1A59475D-D9ED-5F47-99CA-A45F5D979201}"/>
              </a:ext>
            </a:extLst>
          </p:cNvPr>
          <p:cNvPicPr>
            <a:picLocks noChangeAspect="1"/>
          </p:cNvPicPr>
          <p:nvPr/>
        </p:nvPicPr>
        <p:blipFill rotWithShape="1">
          <a:blip r:embed="rId3"/>
          <a:srcRect t="17046" b="22980"/>
          <a:stretch/>
        </p:blipFill>
        <p:spPr>
          <a:xfrm>
            <a:off x="476944" y="3913232"/>
            <a:ext cx="2518072" cy="2579643"/>
          </a:xfrm>
          <a:prstGeom prst="rect">
            <a:avLst/>
          </a:prstGeom>
        </p:spPr>
      </p:pic>
      <p:sp>
        <p:nvSpPr>
          <p:cNvPr id="7" name="Right Arrow 6">
            <a:extLst>
              <a:ext uri="{FF2B5EF4-FFF2-40B4-BE49-F238E27FC236}">
                <a16:creationId xmlns:a16="http://schemas.microsoft.com/office/drawing/2014/main" id="{F8A7D15F-CCCD-4242-AA01-48E47231423E}"/>
              </a:ext>
            </a:extLst>
          </p:cNvPr>
          <p:cNvSpPr/>
          <p:nvPr/>
        </p:nvSpPr>
        <p:spPr>
          <a:xfrm>
            <a:off x="3257799" y="4960737"/>
            <a:ext cx="978408"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9" name="Picture 8">
            <a:extLst>
              <a:ext uri="{FF2B5EF4-FFF2-40B4-BE49-F238E27FC236}">
                <a16:creationId xmlns:a16="http://schemas.microsoft.com/office/drawing/2014/main" id="{A002E96B-D25D-9646-AF49-2F0601084C81}"/>
              </a:ext>
            </a:extLst>
          </p:cNvPr>
          <p:cNvPicPr>
            <a:picLocks noChangeAspect="1"/>
          </p:cNvPicPr>
          <p:nvPr/>
        </p:nvPicPr>
        <p:blipFill>
          <a:blip r:embed="rId2"/>
          <a:stretch>
            <a:fillRect/>
          </a:stretch>
        </p:blipFill>
        <p:spPr>
          <a:xfrm>
            <a:off x="4457520" y="4523457"/>
            <a:ext cx="2768980" cy="1439869"/>
          </a:xfrm>
          <a:prstGeom prst="rect">
            <a:avLst/>
          </a:prstGeom>
        </p:spPr>
      </p:pic>
      <p:sp>
        <p:nvSpPr>
          <p:cNvPr id="10" name="Right Arrow 9">
            <a:extLst>
              <a:ext uri="{FF2B5EF4-FFF2-40B4-BE49-F238E27FC236}">
                <a16:creationId xmlns:a16="http://schemas.microsoft.com/office/drawing/2014/main" id="{336E2440-D841-C44C-A929-EA7AD674D035}"/>
              </a:ext>
            </a:extLst>
          </p:cNvPr>
          <p:cNvSpPr/>
          <p:nvPr/>
        </p:nvSpPr>
        <p:spPr>
          <a:xfrm>
            <a:off x="7447813" y="4960737"/>
            <a:ext cx="978408"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TextBox 10">
            <a:extLst>
              <a:ext uri="{FF2B5EF4-FFF2-40B4-BE49-F238E27FC236}">
                <a16:creationId xmlns:a16="http://schemas.microsoft.com/office/drawing/2014/main" id="{2D950340-C883-9D4B-BFA1-E20CBFB50F81}"/>
              </a:ext>
            </a:extLst>
          </p:cNvPr>
          <p:cNvSpPr txBox="1"/>
          <p:nvPr/>
        </p:nvSpPr>
        <p:spPr>
          <a:xfrm>
            <a:off x="8906493" y="4612838"/>
            <a:ext cx="2230987" cy="132343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dirty="0">
                <a:ln>
                  <a:noFill/>
                </a:ln>
                <a:solidFill>
                  <a:prstClr val="black"/>
                </a:solidFill>
                <a:effectLst/>
                <a:uLnTx/>
                <a:uFillTx/>
                <a:latin typeface="Calibri" panose="020F0502020204030204"/>
                <a:ea typeface="+mn-ea"/>
                <a:cs typeface="+mn-cs"/>
              </a:rPr>
              <a:t>Real-time results!</a:t>
            </a:r>
          </a:p>
        </p:txBody>
      </p:sp>
    </p:spTree>
    <p:extLst>
      <p:ext uri="{BB962C8B-B14F-4D97-AF65-F5344CB8AC3E}">
        <p14:creationId xmlns:p14="http://schemas.microsoft.com/office/powerpoint/2010/main" val="10399846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3D5BBCE-0608-644B-8C17-19892374C070}"/>
              </a:ext>
            </a:extLst>
          </p:cNvPr>
          <p:cNvSpPr>
            <a:spLocks noGrp="1"/>
          </p:cNvSpPr>
          <p:nvPr>
            <p:ph idx="1"/>
          </p:nvPr>
        </p:nvSpPr>
        <p:spPr>
          <a:xfrm>
            <a:off x="419548" y="1825625"/>
            <a:ext cx="5056094" cy="4351338"/>
          </a:xfrm>
        </p:spPr>
        <p:txBody>
          <a:bodyPr>
            <a:normAutofit/>
          </a:bodyPr>
          <a:lstStyle/>
          <a:p>
            <a:r>
              <a:rPr lang="en-US" sz="2400" dirty="0"/>
              <a:t>Distributes data to memory</a:t>
            </a:r>
          </a:p>
          <a:p>
            <a:pPr lvl="1"/>
            <a:r>
              <a:rPr lang="en-US" sz="2000" dirty="0"/>
              <a:t>Up to 100x faster than reading from disk</a:t>
            </a:r>
          </a:p>
          <a:p>
            <a:r>
              <a:rPr lang="en-US" sz="2400" dirty="0"/>
              <a:t>Cross-platform</a:t>
            </a:r>
          </a:p>
          <a:p>
            <a:pPr lvl="1"/>
            <a:r>
              <a:rPr lang="en-US" sz="2000" dirty="0"/>
              <a:t>Hadoop, Apache Mesos, </a:t>
            </a:r>
            <a:r>
              <a:rPr lang="en-US" sz="2000" dirty="0" err="1"/>
              <a:t>Kubernenetes</a:t>
            </a:r>
            <a:r>
              <a:rPr lang="en-US" sz="2000" dirty="0"/>
              <a:t>, stand-alone or in the cloud</a:t>
            </a:r>
          </a:p>
          <a:p>
            <a:r>
              <a:rPr lang="en-US" sz="2400" dirty="0"/>
              <a:t>Multiple languages</a:t>
            </a:r>
          </a:p>
          <a:p>
            <a:pPr lvl="1"/>
            <a:r>
              <a:rPr lang="en-US" sz="2000" dirty="0"/>
              <a:t>Java, R, Scala, and Python</a:t>
            </a:r>
          </a:p>
          <a:p>
            <a:r>
              <a:rPr lang="en-US" sz="2400" dirty="0"/>
              <a:t>Rich set of libraries</a:t>
            </a:r>
          </a:p>
          <a:p>
            <a:pPr lvl="1"/>
            <a:r>
              <a:rPr lang="en-US" sz="2000" dirty="0"/>
              <a:t>Enable large variety of processing</a:t>
            </a:r>
          </a:p>
        </p:txBody>
      </p:sp>
      <p:pic>
        <p:nvPicPr>
          <p:cNvPr id="6" name="Picture 5">
            <a:extLst>
              <a:ext uri="{FF2B5EF4-FFF2-40B4-BE49-F238E27FC236}">
                <a16:creationId xmlns:a16="http://schemas.microsoft.com/office/drawing/2014/main" id="{C412E1DD-65FF-E74A-982A-A0E39BF3554C}"/>
              </a:ext>
            </a:extLst>
          </p:cNvPr>
          <p:cNvPicPr>
            <a:picLocks noChangeAspect="1"/>
          </p:cNvPicPr>
          <p:nvPr/>
        </p:nvPicPr>
        <p:blipFill>
          <a:blip r:embed="rId2"/>
          <a:stretch>
            <a:fillRect/>
          </a:stretch>
        </p:blipFill>
        <p:spPr>
          <a:xfrm>
            <a:off x="975707" y="124503"/>
            <a:ext cx="2768980" cy="1439869"/>
          </a:xfrm>
          <a:prstGeom prst="rect">
            <a:avLst/>
          </a:prstGeom>
        </p:spPr>
      </p:pic>
      <p:sp>
        <p:nvSpPr>
          <p:cNvPr id="8" name="Title 1">
            <a:extLst>
              <a:ext uri="{FF2B5EF4-FFF2-40B4-BE49-F238E27FC236}">
                <a16:creationId xmlns:a16="http://schemas.microsoft.com/office/drawing/2014/main" id="{A9C4E1C7-6DEB-5840-9D3F-82D2158DF19F}"/>
              </a:ext>
            </a:extLst>
          </p:cNvPr>
          <p:cNvSpPr>
            <a:spLocks noGrp="1"/>
          </p:cNvSpPr>
          <p:nvPr>
            <p:ph type="title"/>
          </p:nvPr>
        </p:nvSpPr>
        <p:spPr>
          <a:xfrm>
            <a:off x="838200" y="365125"/>
            <a:ext cx="10515600" cy="1325563"/>
          </a:xfrm>
        </p:spPr>
        <p:txBody>
          <a:bodyPr/>
          <a:lstStyle/>
          <a:p>
            <a:pPr algn="ctr"/>
            <a:r>
              <a:rPr lang="en-US" dirty="0"/>
              <a:t>Features</a:t>
            </a:r>
          </a:p>
        </p:txBody>
      </p:sp>
      <p:pic>
        <p:nvPicPr>
          <p:cNvPr id="4" name="Picture 3">
            <a:extLst>
              <a:ext uri="{FF2B5EF4-FFF2-40B4-BE49-F238E27FC236}">
                <a16:creationId xmlns:a16="http://schemas.microsoft.com/office/drawing/2014/main" id="{B06EEDBF-ECF7-EB42-9974-5924BC09BB19}"/>
              </a:ext>
            </a:extLst>
          </p:cNvPr>
          <p:cNvPicPr>
            <a:picLocks noChangeAspect="1"/>
          </p:cNvPicPr>
          <p:nvPr/>
        </p:nvPicPr>
        <p:blipFill rotWithShape="1">
          <a:blip r:embed="rId3"/>
          <a:srcRect l="13821" r="17135"/>
          <a:stretch/>
        </p:blipFill>
        <p:spPr>
          <a:xfrm>
            <a:off x="5732462" y="1564372"/>
            <a:ext cx="5758845" cy="3649073"/>
          </a:xfrm>
          <a:prstGeom prst="rect">
            <a:avLst/>
          </a:prstGeom>
        </p:spPr>
      </p:pic>
      <p:sp>
        <p:nvSpPr>
          <p:cNvPr id="7" name="Rectangle 6">
            <a:extLst>
              <a:ext uri="{FF2B5EF4-FFF2-40B4-BE49-F238E27FC236}">
                <a16:creationId xmlns:a16="http://schemas.microsoft.com/office/drawing/2014/main" id="{6D39484E-0D60-4640-A056-B866BD21A4DA}"/>
              </a:ext>
            </a:extLst>
          </p:cNvPr>
          <p:cNvSpPr/>
          <p:nvPr/>
        </p:nvSpPr>
        <p:spPr>
          <a:xfrm>
            <a:off x="6404305" y="5293628"/>
            <a:ext cx="4758500" cy="276999"/>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lumMod val="50000"/>
                  </a:prstClr>
                </a:solidFill>
                <a:effectLst/>
                <a:uLnTx/>
                <a:uFillTx/>
                <a:latin typeface="Calibri" panose="020F0502020204030204"/>
                <a:ea typeface="+mn-ea"/>
                <a:cs typeface="+mn-cs"/>
              </a:rPr>
              <a:t>From https://</a:t>
            </a:r>
            <a:r>
              <a:rPr kumimoji="0" lang="en-US" sz="1200" b="0" i="0" u="none" strike="noStrike" kern="1200" cap="none" spc="0" normalizeH="0" baseline="0" noProof="0" dirty="0" err="1">
                <a:ln>
                  <a:noFill/>
                </a:ln>
                <a:solidFill>
                  <a:prstClr val="white">
                    <a:lumMod val="50000"/>
                  </a:prstClr>
                </a:solidFill>
                <a:effectLst/>
                <a:uLnTx/>
                <a:uFillTx/>
                <a:latin typeface="Calibri" panose="020F0502020204030204"/>
                <a:ea typeface="+mn-ea"/>
                <a:cs typeface="+mn-cs"/>
              </a:rPr>
              <a:t>intellipaat.com</a:t>
            </a:r>
            <a:r>
              <a:rPr kumimoji="0" lang="en-US" sz="1200" b="0" i="0" u="none" strike="noStrike" kern="1200" cap="none" spc="0" normalizeH="0" baseline="0" noProof="0" dirty="0">
                <a:ln>
                  <a:noFill/>
                </a:ln>
                <a:solidFill>
                  <a:prstClr val="white">
                    <a:lumMod val="50000"/>
                  </a:prstClr>
                </a:solidFill>
                <a:effectLst/>
                <a:uLnTx/>
                <a:uFillTx/>
                <a:latin typeface="Calibri" panose="020F0502020204030204"/>
                <a:ea typeface="+mn-ea"/>
                <a:cs typeface="+mn-cs"/>
              </a:rPr>
              <a:t>/blog/tutorial/spark-tutorial/spark-features/</a:t>
            </a:r>
          </a:p>
        </p:txBody>
      </p:sp>
    </p:spTree>
    <p:extLst>
      <p:ext uri="{BB962C8B-B14F-4D97-AF65-F5344CB8AC3E}">
        <p14:creationId xmlns:p14="http://schemas.microsoft.com/office/powerpoint/2010/main" val="13179004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3D5BBCE-0608-644B-8C17-19892374C070}"/>
              </a:ext>
            </a:extLst>
          </p:cNvPr>
          <p:cNvSpPr>
            <a:spLocks noGrp="1"/>
          </p:cNvSpPr>
          <p:nvPr>
            <p:ph idx="1"/>
          </p:nvPr>
        </p:nvSpPr>
        <p:spPr>
          <a:xfrm>
            <a:off x="419548" y="1825625"/>
            <a:ext cx="10934252" cy="4351338"/>
          </a:xfrm>
        </p:spPr>
        <p:txBody>
          <a:bodyPr/>
          <a:lstStyle/>
          <a:p>
            <a:r>
              <a:rPr lang="en-CA" sz="2400" dirty="0"/>
              <a:t>Spark outperforms Hadoop by up to 20x in iterative machine learning applications.</a:t>
            </a:r>
          </a:p>
          <a:p>
            <a:pPr lvl="1"/>
            <a:r>
              <a:rPr lang="en-CA" sz="2000" dirty="0"/>
              <a:t>avoids I/O and deserialization costs by storing data in memory as Java objects</a:t>
            </a:r>
          </a:p>
          <a:p>
            <a:r>
              <a:rPr lang="en-CA" sz="2400" dirty="0"/>
              <a:t>Spark can be used to query a 1 TB dataset interactively with latencies of 5–7 seconds </a:t>
            </a:r>
          </a:p>
          <a:p>
            <a:endParaRPr lang="en-CA" sz="2000" dirty="0"/>
          </a:p>
        </p:txBody>
      </p:sp>
      <p:pic>
        <p:nvPicPr>
          <p:cNvPr id="6" name="Picture 5">
            <a:extLst>
              <a:ext uri="{FF2B5EF4-FFF2-40B4-BE49-F238E27FC236}">
                <a16:creationId xmlns:a16="http://schemas.microsoft.com/office/drawing/2014/main" id="{C412E1DD-65FF-E74A-982A-A0E39BF3554C}"/>
              </a:ext>
            </a:extLst>
          </p:cNvPr>
          <p:cNvPicPr>
            <a:picLocks noChangeAspect="1"/>
          </p:cNvPicPr>
          <p:nvPr/>
        </p:nvPicPr>
        <p:blipFill>
          <a:blip r:embed="rId2"/>
          <a:stretch>
            <a:fillRect/>
          </a:stretch>
        </p:blipFill>
        <p:spPr>
          <a:xfrm>
            <a:off x="975707" y="124503"/>
            <a:ext cx="2768980" cy="1439869"/>
          </a:xfrm>
          <a:prstGeom prst="rect">
            <a:avLst/>
          </a:prstGeom>
        </p:spPr>
      </p:pic>
      <p:sp>
        <p:nvSpPr>
          <p:cNvPr id="8" name="Title 1">
            <a:extLst>
              <a:ext uri="{FF2B5EF4-FFF2-40B4-BE49-F238E27FC236}">
                <a16:creationId xmlns:a16="http://schemas.microsoft.com/office/drawing/2014/main" id="{A9C4E1C7-6DEB-5840-9D3F-82D2158DF19F}"/>
              </a:ext>
            </a:extLst>
          </p:cNvPr>
          <p:cNvSpPr>
            <a:spLocks noGrp="1"/>
          </p:cNvSpPr>
          <p:nvPr>
            <p:ph type="title"/>
          </p:nvPr>
        </p:nvSpPr>
        <p:spPr>
          <a:xfrm>
            <a:off x="838200" y="365125"/>
            <a:ext cx="10515600" cy="1325563"/>
          </a:xfrm>
        </p:spPr>
        <p:txBody>
          <a:bodyPr/>
          <a:lstStyle/>
          <a:p>
            <a:pPr algn="ctr"/>
            <a:r>
              <a:rPr lang="en-US" dirty="0"/>
              <a:t>Performance</a:t>
            </a:r>
          </a:p>
        </p:txBody>
      </p:sp>
      <p:pic>
        <p:nvPicPr>
          <p:cNvPr id="4" name="Picture 3">
            <a:extLst>
              <a:ext uri="{FF2B5EF4-FFF2-40B4-BE49-F238E27FC236}">
                <a16:creationId xmlns:a16="http://schemas.microsoft.com/office/drawing/2014/main" id="{7F46EC23-A260-F846-B892-1993AB257CAF}"/>
              </a:ext>
            </a:extLst>
          </p:cNvPr>
          <p:cNvPicPr>
            <a:picLocks noChangeAspect="1"/>
          </p:cNvPicPr>
          <p:nvPr/>
        </p:nvPicPr>
        <p:blipFill>
          <a:blip r:embed="rId3"/>
          <a:stretch>
            <a:fillRect/>
          </a:stretch>
        </p:blipFill>
        <p:spPr>
          <a:xfrm>
            <a:off x="531806" y="3667704"/>
            <a:ext cx="5707516" cy="2809267"/>
          </a:xfrm>
          <a:prstGeom prst="rect">
            <a:avLst/>
          </a:prstGeom>
        </p:spPr>
      </p:pic>
      <p:pic>
        <p:nvPicPr>
          <p:cNvPr id="7" name="Picture 6">
            <a:extLst>
              <a:ext uri="{FF2B5EF4-FFF2-40B4-BE49-F238E27FC236}">
                <a16:creationId xmlns:a16="http://schemas.microsoft.com/office/drawing/2014/main" id="{E784AE41-0C55-5343-817C-5DEE576D7E52}"/>
              </a:ext>
            </a:extLst>
          </p:cNvPr>
          <p:cNvPicPr>
            <a:picLocks noChangeAspect="1"/>
          </p:cNvPicPr>
          <p:nvPr/>
        </p:nvPicPr>
        <p:blipFill>
          <a:blip r:embed="rId4"/>
          <a:stretch>
            <a:fillRect/>
          </a:stretch>
        </p:blipFill>
        <p:spPr>
          <a:xfrm>
            <a:off x="6290149" y="3947170"/>
            <a:ext cx="5482303" cy="2563863"/>
          </a:xfrm>
          <a:prstGeom prst="rect">
            <a:avLst/>
          </a:prstGeom>
        </p:spPr>
      </p:pic>
      <p:sp>
        <p:nvSpPr>
          <p:cNvPr id="11" name="TextBox 10">
            <a:extLst>
              <a:ext uri="{FF2B5EF4-FFF2-40B4-BE49-F238E27FC236}">
                <a16:creationId xmlns:a16="http://schemas.microsoft.com/office/drawing/2014/main" id="{29BF828D-C744-C241-8AE7-D904BDC73C8A}"/>
              </a:ext>
            </a:extLst>
          </p:cNvPr>
          <p:cNvSpPr txBox="1"/>
          <p:nvPr/>
        </p:nvSpPr>
        <p:spPr>
          <a:xfrm>
            <a:off x="7683334" y="3429000"/>
            <a:ext cx="2243948"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prstClr val="black"/>
                </a:solidFill>
                <a:effectLst/>
                <a:uLnTx/>
                <a:uFillTx/>
                <a:latin typeface="Calibri" panose="020F0502020204030204"/>
                <a:ea typeface="+mn-ea"/>
                <a:cs typeface="+mn-cs"/>
              </a:rPr>
              <a:t>Page Rank Example</a:t>
            </a:r>
          </a:p>
        </p:txBody>
      </p:sp>
      <p:sp>
        <p:nvSpPr>
          <p:cNvPr id="12" name="TextBox 11">
            <a:extLst>
              <a:ext uri="{FF2B5EF4-FFF2-40B4-BE49-F238E27FC236}">
                <a16:creationId xmlns:a16="http://schemas.microsoft.com/office/drawing/2014/main" id="{D4F7675A-3744-4348-B1A0-1769BC1192B3}"/>
              </a:ext>
            </a:extLst>
          </p:cNvPr>
          <p:cNvSpPr txBox="1"/>
          <p:nvPr/>
        </p:nvSpPr>
        <p:spPr>
          <a:xfrm>
            <a:off x="1646620" y="3429000"/>
            <a:ext cx="3048399"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1" i="0" u="none" strike="noStrike" kern="1200" cap="none" spc="0" normalizeH="0" baseline="0" noProof="0" dirty="0">
                <a:ln>
                  <a:noFill/>
                </a:ln>
                <a:solidFill>
                  <a:prstClr val="black"/>
                </a:solidFill>
                <a:effectLst/>
                <a:uLnTx/>
                <a:uFillTx/>
                <a:latin typeface="Calibri" panose="020F0502020204030204"/>
                <a:ea typeface="+mn-ea"/>
                <a:cs typeface="+mn-cs"/>
              </a:rPr>
              <a:t>Machine Learning Example</a:t>
            </a:r>
          </a:p>
        </p:txBody>
      </p:sp>
      <p:sp>
        <p:nvSpPr>
          <p:cNvPr id="13" name="TextBox 12">
            <a:extLst>
              <a:ext uri="{FF2B5EF4-FFF2-40B4-BE49-F238E27FC236}">
                <a16:creationId xmlns:a16="http://schemas.microsoft.com/office/drawing/2014/main" id="{7A8A8F34-DF12-5D4C-AF96-ED080C339CFF}"/>
              </a:ext>
            </a:extLst>
          </p:cNvPr>
          <p:cNvSpPr txBox="1"/>
          <p:nvPr/>
        </p:nvSpPr>
        <p:spPr>
          <a:xfrm>
            <a:off x="4085744" y="6487117"/>
            <a:ext cx="4117153" cy="27699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white">
                    <a:lumMod val="50000"/>
                  </a:prstClr>
                </a:solidFill>
                <a:effectLst/>
                <a:uLnTx/>
                <a:uFillTx/>
                <a:latin typeface="Calibri" panose="020F0502020204030204"/>
                <a:ea typeface="+mn-ea"/>
                <a:cs typeface="+mn-cs"/>
              </a:rPr>
              <a:t>http://</a:t>
            </a:r>
            <a:r>
              <a:rPr kumimoji="0" lang="en-US" sz="1200" b="0" i="0" u="none" strike="noStrike" kern="1200" cap="none" spc="0" normalizeH="0" baseline="0" noProof="0" dirty="0" err="1">
                <a:ln>
                  <a:noFill/>
                </a:ln>
                <a:solidFill>
                  <a:prstClr val="white">
                    <a:lumMod val="50000"/>
                  </a:prstClr>
                </a:solidFill>
                <a:effectLst/>
                <a:uLnTx/>
                <a:uFillTx/>
                <a:latin typeface="Calibri" panose="020F0502020204030204"/>
                <a:ea typeface="+mn-ea"/>
                <a:cs typeface="+mn-cs"/>
              </a:rPr>
              <a:t>people.csail.mit.edu</a:t>
            </a:r>
            <a:r>
              <a:rPr kumimoji="0" lang="en-US" sz="1200" b="0" i="0" u="none" strike="noStrike" kern="1200" cap="none" spc="0" normalizeH="0" baseline="0" noProof="0" dirty="0">
                <a:ln>
                  <a:noFill/>
                </a:ln>
                <a:solidFill>
                  <a:prstClr val="white">
                    <a:lumMod val="50000"/>
                  </a:prstClr>
                </a:solidFill>
                <a:effectLst/>
                <a:uLnTx/>
                <a:uFillTx/>
                <a:latin typeface="Calibri" panose="020F0502020204030204"/>
                <a:ea typeface="+mn-ea"/>
                <a:cs typeface="+mn-cs"/>
              </a:rPr>
              <a:t>/</a:t>
            </a:r>
            <a:r>
              <a:rPr kumimoji="0" lang="en-US" sz="1200" b="0" i="0" u="none" strike="noStrike" kern="1200" cap="none" spc="0" normalizeH="0" baseline="0" noProof="0" dirty="0" err="1">
                <a:ln>
                  <a:noFill/>
                </a:ln>
                <a:solidFill>
                  <a:prstClr val="white">
                    <a:lumMod val="50000"/>
                  </a:prstClr>
                </a:solidFill>
                <a:effectLst/>
                <a:uLnTx/>
                <a:uFillTx/>
                <a:latin typeface="Calibri" panose="020F0502020204030204"/>
                <a:ea typeface="+mn-ea"/>
                <a:cs typeface="+mn-cs"/>
              </a:rPr>
              <a:t>matei</a:t>
            </a:r>
            <a:r>
              <a:rPr kumimoji="0" lang="en-US" sz="1200" b="0" i="0" u="none" strike="noStrike" kern="1200" cap="none" spc="0" normalizeH="0" baseline="0" noProof="0" dirty="0">
                <a:ln>
                  <a:noFill/>
                </a:ln>
                <a:solidFill>
                  <a:prstClr val="white">
                    <a:lumMod val="50000"/>
                  </a:prstClr>
                </a:solidFill>
                <a:effectLst/>
                <a:uLnTx/>
                <a:uFillTx/>
                <a:latin typeface="Calibri" panose="020F0502020204030204"/>
                <a:ea typeface="+mn-ea"/>
                <a:cs typeface="+mn-cs"/>
              </a:rPr>
              <a:t>/papers/2012/</a:t>
            </a:r>
            <a:r>
              <a:rPr kumimoji="0" lang="en-US" sz="1200" b="0" i="0" u="none" strike="noStrike" kern="1200" cap="none" spc="0" normalizeH="0" baseline="0" noProof="0" dirty="0" err="1">
                <a:ln>
                  <a:noFill/>
                </a:ln>
                <a:solidFill>
                  <a:prstClr val="white">
                    <a:lumMod val="50000"/>
                  </a:prstClr>
                </a:solidFill>
                <a:effectLst/>
                <a:uLnTx/>
                <a:uFillTx/>
                <a:latin typeface="Calibri" panose="020F0502020204030204"/>
                <a:ea typeface="+mn-ea"/>
                <a:cs typeface="+mn-cs"/>
              </a:rPr>
              <a:t>nsdi_spark.pdf</a:t>
            </a:r>
            <a:endParaRPr kumimoji="0" lang="en-US" sz="1200" b="0" i="0" u="none" strike="noStrike" kern="1200" cap="none" spc="0" normalizeH="0" baseline="0" noProof="0" dirty="0">
              <a:ln>
                <a:noFill/>
              </a:ln>
              <a:solidFill>
                <a:prstClr val="white">
                  <a:lumMod val="50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1654852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3D5BBCE-0608-644B-8C17-19892374C070}"/>
              </a:ext>
            </a:extLst>
          </p:cNvPr>
          <p:cNvSpPr>
            <a:spLocks noGrp="1"/>
          </p:cNvSpPr>
          <p:nvPr>
            <p:ph idx="1"/>
          </p:nvPr>
        </p:nvSpPr>
        <p:spPr>
          <a:xfrm>
            <a:off x="419548" y="1825625"/>
            <a:ext cx="11313540" cy="4351338"/>
          </a:xfrm>
        </p:spPr>
        <p:txBody>
          <a:bodyPr>
            <a:normAutofit/>
          </a:bodyPr>
          <a:lstStyle/>
          <a:p>
            <a:r>
              <a:rPr lang="en-US" sz="2400" dirty="0"/>
              <a:t>Fundamental Data Structure of Apache Spark</a:t>
            </a:r>
          </a:p>
          <a:p>
            <a:r>
              <a:rPr lang="en-US" sz="2400" dirty="0"/>
              <a:t>Immutable</a:t>
            </a:r>
          </a:p>
          <a:p>
            <a:r>
              <a:rPr lang="en-US" sz="2400" dirty="0"/>
              <a:t>Parallel Data Structures</a:t>
            </a:r>
          </a:p>
          <a:p>
            <a:r>
              <a:rPr lang="en-US" sz="2400" dirty="0"/>
              <a:t>Are represented by coarse-based transformation (i.e. map,filter and join) that are applied to datasets</a:t>
            </a:r>
          </a:p>
          <a:p>
            <a:r>
              <a:rPr lang="en-US" sz="2400" dirty="0"/>
              <a:t>RDDs can only be created through deterministic operations (transformations) on Data or from other RDDs. Hence, the RDDs are not an actual dataset but a transformation representation of a dataset.</a:t>
            </a:r>
          </a:p>
          <a:p>
            <a:r>
              <a:rPr lang="en-US" sz="2400" dirty="0"/>
              <a:t>Fault tolerant </a:t>
            </a:r>
          </a:p>
          <a:p>
            <a:endParaRPr lang="en-US" sz="2000" dirty="0"/>
          </a:p>
        </p:txBody>
      </p:sp>
      <p:pic>
        <p:nvPicPr>
          <p:cNvPr id="6" name="Picture 5">
            <a:extLst>
              <a:ext uri="{FF2B5EF4-FFF2-40B4-BE49-F238E27FC236}">
                <a16:creationId xmlns:a16="http://schemas.microsoft.com/office/drawing/2014/main" id="{C412E1DD-65FF-E74A-982A-A0E39BF3554C}"/>
              </a:ext>
            </a:extLst>
          </p:cNvPr>
          <p:cNvPicPr>
            <a:picLocks noChangeAspect="1"/>
          </p:cNvPicPr>
          <p:nvPr/>
        </p:nvPicPr>
        <p:blipFill>
          <a:blip r:embed="rId2"/>
          <a:stretch>
            <a:fillRect/>
          </a:stretch>
        </p:blipFill>
        <p:spPr>
          <a:xfrm>
            <a:off x="975707" y="124503"/>
            <a:ext cx="2768980" cy="1439869"/>
          </a:xfrm>
          <a:prstGeom prst="rect">
            <a:avLst/>
          </a:prstGeom>
        </p:spPr>
      </p:pic>
      <p:sp>
        <p:nvSpPr>
          <p:cNvPr id="8" name="Title 1">
            <a:extLst>
              <a:ext uri="{FF2B5EF4-FFF2-40B4-BE49-F238E27FC236}">
                <a16:creationId xmlns:a16="http://schemas.microsoft.com/office/drawing/2014/main" id="{A9C4E1C7-6DEB-5840-9D3F-82D2158DF19F}"/>
              </a:ext>
            </a:extLst>
          </p:cNvPr>
          <p:cNvSpPr>
            <a:spLocks noGrp="1"/>
          </p:cNvSpPr>
          <p:nvPr>
            <p:ph type="title"/>
          </p:nvPr>
        </p:nvSpPr>
        <p:spPr>
          <a:xfrm>
            <a:off x="838199" y="365125"/>
            <a:ext cx="11203379" cy="1325563"/>
          </a:xfrm>
        </p:spPr>
        <p:txBody>
          <a:bodyPr>
            <a:normAutofit/>
          </a:bodyPr>
          <a:lstStyle/>
          <a:p>
            <a:pPr algn="ctr"/>
            <a:r>
              <a:rPr lang="en-US" sz="3600" dirty="0"/>
              <a:t>		         </a:t>
            </a:r>
            <a:r>
              <a:rPr lang="en-US" dirty="0"/>
              <a:t>RDDs (Resilient Distributed Datasets)</a:t>
            </a:r>
          </a:p>
        </p:txBody>
      </p:sp>
    </p:spTree>
    <p:extLst>
      <p:ext uri="{BB962C8B-B14F-4D97-AF65-F5344CB8AC3E}">
        <p14:creationId xmlns:p14="http://schemas.microsoft.com/office/powerpoint/2010/main" val="1683477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3D5BBCE-0608-644B-8C17-19892374C070}"/>
              </a:ext>
            </a:extLst>
          </p:cNvPr>
          <p:cNvSpPr>
            <a:spLocks noGrp="1"/>
          </p:cNvSpPr>
          <p:nvPr>
            <p:ph idx="1"/>
          </p:nvPr>
        </p:nvSpPr>
        <p:spPr>
          <a:xfrm>
            <a:off x="419548" y="1825625"/>
            <a:ext cx="5816865" cy="4351338"/>
          </a:xfrm>
        </p:spPr>
        <p:txBody>
          <a:bodyPr>
            <a:normAutofit/>
          </a:bodyPr>
          <a:lstStyle/>
          <a:p>
            <a:r>
              <a:rPr lang="en-US" sz="2400" dirty="0"/>
              <a:t>DAGs provides workflow to RDDs</a:t>
            </a:r>
          </a:p>
          <a:p>
            <a:r>
              <a:rPr lang="en-US" sz="2400" dirty="0"/>
              <a:t>Structure that is used to model pairwise relations between objects </a:t>
            </a:r>
          </a:p>
          <a:p>
            <a:r>
              <a:rPr lang="en-US" sz="2400" dirty="0"/>
              <a:t>Components of graphs are vertices(nodes or points) which are connected by edges (links or lines)</a:t>
            </a:r>
          </a:p>
          <a:p>
            <a:r>
              <a:rPr lang="en-US" sz="2400" dirty="0"/>
              <a:t>DAGs have edges with directions and connect their vertices sequentially.</a:t>
            </a:r>
          </a:p>
          <a:p>
            <a:r>
              <a:rPr lang="en-US" sz="2400" dirty="0"/>
              <a:t>Apache Spark uses DAGs to represent vertices as RDDs, and edges as transformations performed to RDDs.</a:t>
            </a:r>
          </a:p>
          <a:p>
            <a:endParaRPr lang="en-US" sz="2600" dirty="0"/>
          </a:p>
          <a:p>
            <a:endParaRPr lang="en-US" sz="2600" dirty="0"/>
          </a:p>
          <a:p>
            <a:pPr marL="0" indent="0">
              <a:buNone/>
            </a:pPr>
            <a:endParaRPr lang="en-US" sz="4000" dirty="0"/>
          </a:p>
        </p:txBody>
      </p:sp>
      <p:pic>
        <p:nvPicPr>
          <p:cNvPr id="6" name="Picture 5">
            <a:extLst>
              <a:ext uri="{FF2B5EF4-FFF2-40B4-BE49-F238E27FC236}">
                <a16:creationId xmlns:a16="http://schemas.microsoft.com/office/drawing/2014/main" id="{C412E1DD-65FF-E74A-982A-A0E39BF3554C}"/>
              </a:ext>
            </a:extLst>
          </p:cNvPr>
          <p:cNvPicPr>
            <a:picLocks noChangeAspect="1"/>
          </p:cNvPicPr>
          <p:nvPr/>
        </p:nvPicPr>
        <p:blipFill>
          <a:blip r:embed="rId2"/>
          <a:stretch>
            <a:fillRect/>
          </a:stretch>
        </p:blipFill>
        <p:spPr>
          <a:xfrm>
            <a:off x="975707" y="124503"/>
            <a:ext cx="2768980" cy="1439869"/>
          </a:xfrm>
          <a:prstGeom prst="rect">
            <a:avLst/>
          </a:prstGeom>
        </p:spPr>
      </p:pic>
      <p:sp>
        <p:nvSpPr>
          <p:cNvPr id="8" name="Title 1">
            <a:extLst>
              <a:ext uri="{FF2B5EF4-FFF2-40B4-BE49-F238E27FC236}">
                <a16:creationId xmlns:a16="http://schemas.microsoft.com/office/drawing/2014/main" id="{A9C4E1C7-6DEB-5840-9D3F-82D2158DF19F}"/>
              </a:ext>
            </a:extLst>
          </p:cNvPr>
          <p:cNvSpPr>
            <a:spLocks noGrp="1"/>
          </p:cNvSpPr>
          <p:nvPr>
            <p:ph type="title"/>
          </p:nvPr>
        </p:nvSpPr>
        <p:spPr>
          <a:xfrm>
            <a:off x="838200" y="365125"/>
            <a:ext cx="10515600" cy="1325563"/>
          </a:xfrm>
        </p:spPr>
        <p:txBody>
          <a:bodyPr>
            <a:normAutofit/>
          </a:bodyPr>
          <a:lstStyle/>
          <a:p>
            <a:pPr algn="ctr"/>
            <a:r>
              <a:rPr lang="en-US" sz="3600" dirty="0"/>
              <a:t>			</a:t>
            </a:r>
            <a:r>
              <a:rPr lang="en-US" dirty="0"/>
              <a:t>DAGs (</a:t>
            </a:r>
            <a:r>
              <a:rPr lang="en-CA" dirty="0"/>
              <a:t>Directed acyclic graphs)</a:t>
            </a:r>
            <a:endParaRPr lang="en-US" dirty="0"/>
          </a:p>
        </p:txBody>
      </p:sp>
      <p:pic>
        <p:nvPicPr>
          <p:cNvPr id="7" name="Picture 6">
            <a:extLst>
              <a:ext uri="{FF2B5EF4-FFF2-40B4-BE49-F238E27FC236}">
                <a16:creationId xmlns:a16="http://schemas.microsoft.com/office/drawing/2014/main" id="{BB85523B-28B9-4917-A115-DBDDD072B9B8}"/>
              </a:ext>
            </a:extLst>
          </p:cNvPr>
          <p:cNvPicPr/>
          <p:nvPr/>
        </p:nvPicPr>
        <p:blipFill>
          <a:blip r:embed="rId3"/>
          <a:stretch>
            <a:fillRect/>
          </a:stretch>
        </p:blipFill>
        <p:spPr>
          <a:xfrm>
            <a:off x="6514652" y="1825625"/>
            <a:ext cx="5257800" cy="3579724"/>
          </a:xfrm>
          <a:prstGeom prst="rect">
            <a:avLst/>
          </a:prstGeom>
        </p:spPr>
      </p:pic>
    </p:spTree>
    <p:extLst>
      <p:ext uri="{BB962C8B-B14F-4D97-AF65-F5344CB8AC3E}">
        <p14:creationId xmlns:p14="http://schemas.microsoft.com/office/powerpoint/2010/main" val="155619977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8315</TotalTime>
  <Words>2254</Words>
  <Application>Microsoft Macintosh PowerPoint</Application>
  <PresentationFormat>Widescreen</PresentationFormat>
  <Paragraphs>231</Paragraphs>
  <Slides>33</Slides>
  <Notes>6</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33</vt:i4>
      </vt:variant>
    </vt:vector>
  </HeadingPairs>
  <TitlesOfParts>
    <vt:vector size="37" baseType="lpstr">
      <vt:lpstr>Arial</vt:lpstr>
      <vt:lpstr>Calibri</vt:lpstr>
      <vt:lpstr>Calibri Light</vt:lpstr>
      <vt:lpstr>Office Theme</vt:lpstr>
      <vt:lpstr>PowerPoint Presentation</vt:lpstr>
      <vt:lpstr>Exponential Growth in Data</vt:lpstr>
      <vt:lpstr>Exponential Growth in Data</vt:lpstr>
      <vt:lpstr>How do we add value with all this data?</vt:lpstr>
      <vt:lpstr>Overview</vt:lpstr>
      <vt:lpstr>Features</vt:lpstr>
      <vt:lpstr>Performance</vt:lpstr>
      <vt:lpstr>           RDDs (Resilient Distributed Datasets)</vt:lpstr>
      <vt:lpstr>   DAGs (Directed acyclic graphs)</vt:lpstr>
      <vt:lpstr>Partitions</vt:lpstr>
      <vt:lpstr>Parallelized </vt:lpstr>
      <vt:lpstr>   Fault Tolerance/Failure Recovery</vt:lpstr>
      <vt:lpstr> Spark’s Libraries</vt:lpstr>
      <vt:lpstr>  SQL and  DataFrames</vt:lpstr>
      <vt:lpstr>  SQL and  DataFrames</vt:lpstr>
      <vt:lpstr>   SQL and DataFrames</vt:lpstr>
      <vt:lpstr>   Machine Learning Library(MLlib) </vt:lpstr>
      <vt:lpstr>   Machine Learning Library(MLlib) </vt:lpstr>
      <vt:lpstr>  Spark Streaming </vt:lpstr>
      <vt:lpstr>                 GraphX – Intro to Graph Data</vt:lpstr>
      <vt:lpstr>     Library: GraphX</vt:lpstr>
      <vt:lpstr>           Technical Demonstration:       ML Lib - Decision Tree</vt:lpstr>
      <vt:lpstr>   Decision Tree - Purity</vt:lpstr>
      <vt:lpstr>           Technical Demonstration: Spark Streaming</vt:lpstr>
      <vt:lpstr>           Technical Demonstration: Spark Streaming</vt:lpstr>
      <vt:lpstr>                        Need for Streaming Applications</vt:lpstr>
      <vt:lpstr>Use cases</vt:lpstr>
      <vt:lpstr>Key Take-Aways</vt:lpstr>
      <vt:lpstr>Interactive Component</vt:lpstr>
      <vt:lpstr>PowerPoint Presentation</vt:lpstr>
      <vt:lpstr>Instructions </vt:lpstr>
      <vt:lpstr>Debrief</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Gregory Cameron</dc:creator>
  <cp:lastModifiedBy>Gregory Cameron</cp:lastModifiedBy>
  <cp:revision>160</cp:revision>
  <dcterms:created xsi:type="dcterms:W3CDTF">2019-11-15T22:40:33Z</dcterms:created>
  <dcterms:modified xsi:type="dcterms:W3CDTF">2019-11-26T02:06:33Z</dcterms:modified>
</cp:coreProperties>
</file>